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Lst>
  <p:notesMasterIdLst>
    <p:notesMasterId r:id="rId19"/>
  </p:notesMasterIdLst>
  <p:sldIdLst>
    <p:sldId id="256" r:id="rId2"/>
    <p:sldId id="257" r:id="rId3"/>
    <p:sldId id="258" r:id="rId4"/>
    <p:sldId id="259" r:id="rId5"/>
    <p:sldId id="264" r:id="rId6"/>
    <p:sldId id="279" r:id="rId7"/>
    <p:sldId id="265" r:id="rId8"/>
    <p:sldId id="267" r:id="rId9"/>
    <p:sldId id="270" r:id="rId10"/>
    <p:sldId id="268" r:id="rId11"/>
    <p:sldId id="271" r:id="rId12"/>
    <p:sldId id="272" r:id="rId13"/>
    <p:sldId id="274" r:id="rId14"/>
    <p:sldId id="275" r:id="rId15"/>
    <p:sldId id="276" r:id="rId16"/>
    <p:sldId id="277" r:id="rId17"/>
    <p:sldId id="278" r:id="rId18"/>
  </p:sldIdLst>
  <p:sldSz cx="7561263" cy="10693400"/>
  <p:notesSz cx="6858000" cy="9144000"/>
  <p:defaultTextStyle>
    <a:defPPr>
      <a:defRPr lang="zh-CN"/>
    </a:defPPr>
    <a:lvl1pPr marL="0" algn="l" defTabSz="1043305" rtl="0" eaLnBrk="1" latinLnBrk="0" hangingPunct="1">
      <a:defRPr sz="2100" kern="1200">
        <a:solidFill>
          <a:schemeClr val="tx1"/>
        </a:solidFill>
        <a:latin typeface="+mn-lt"/>
        <a:ea typeface="+mn-ea"/>
        <a:cs typeface="+mn-cs"/>
      </a:defRPr>
    </a:lvl1pPr>
    <a:lvl2pPr marL="521335" algn="l" defTabSz="1043305" rtl="0" eaLnBrk="1" latinLnBrk="0" hangingPunct="1">
      <a:defRPr sz="2100" kern="1200">
        <a:solidFill>
          <a:schemeClr val="tx1"/>
        </a:solidFill>
        <a:latin typeface="+mn-lt"/>
        <a:ea typeface="+mn-ea"/>
        <a:cs typeface="+mn-cs"/>
      </a:defRPr>
    </a:lvl2pPr>
    <a:lvl3pPr marL="1043305" algn="l" defTabSz="1043305" rtl="0" eaLnBrk="1" latinLnBrk="0" hangingPunct="1">
      <a:defRPr sz="2100" kern="1200">
        <a:solidFill>
          <a:schemeClr val="tx1"/>
        </a:solidFill>
        <a:latin typeface="+mn-lt"/>
        <a:ea typeface="+mn-ea"/>
        <a:cs typeface="+mn-cs"/>
      </a:defRPr>
    </a:lvl3pPr>
    <a:lvl4pPr marL="1564640" algn="l" defTabSz="1043305" rtl="0" eaLnBrk="1" latinLnBrk="0" hangingPunct="1">
      <a:defRPr sz="2100" kern="1200">
        <a:solidFill>
          <a:schemeClr val="tx1"/>
        </a:solidFill>
        <a:latin typeface="+mn-lt"/>
        <a:ea typeface="+mn-ea"/>
        <a:cs typeface="+mn-cs"/>
      </a:defRPr>
    </a:lvl4pPr>
    <a:lvl5pPr marL="2085975" algn="l" defTabSz="1043305" rtl="0" eaLnBrk="1" latinLnBrk="0" hangingPunct="1">
      <a:defRPr sz="2100" kern="1200">
        <a:solidFill>
          <a:schemeClr val="tx1"/>
        </a:solidFill>
        <a:latin typeface="+mn-lt"/>
        <a:ea typeface="+mn-ea"/>
        <a:cs typeface="+mn-cs"/>
      </a:defRPr>
    </a:lvl5pPr>
    <a:lvl6pPr marL="2607945" algn="l" defTabSz="1043305" rtl="0" eaLnBrk="1" latinLnBrk="0" hangingPunct="1">
      <a:defRPr sz="2100" kern="1200">
        <a:solidFill>
          <a:schemeClr val="tx1"/>
        </a:solidFill>
        <a:latin typeface="+mn-lt"/>
        <a:ea typeface="+mn-ea"/>
        <a:cs typeface="+mn-cs"/>
      </a:defRPr>
    </a:lvl6pPr>
    <a:lvl7pPr marL="3129280" algn="l" defTabSz="1043305" rtl="0" eaLnBrk="1" latinLnBrk="0" hangingPunct="1">
      <a:defRPr sz="2100" kern="1200">
        <a:solidFill>
          <a:schemeClr val="tx1"/>
        </a:solidFill>
        <a:latin typeface="+mn-lt"/>
        <a:ea typeface="+mn-ea"/>
        <a:cs typeface="+mn-cs"/>
      </a:defRPr>
    </a:lvl7pPr>
    <a:lvl8pPr marL="3650615" algn="l" defTabSz="1043305" rtl="0" eaLnBrk="1" latinLnBrk="0" hangingPunct="1">
      <a:defRPr sz="2100" kern="1200">
        <a:solidFill>
          <a:schemeClr val="tx1"/>
        </a:solidFill>
        <a:latin typeface="+mn-lt"/>
        <a:ea typeface="+mn-ea"/>
        <a:cs typeface="+mn-cs"/>
      </a:defRPr>
    </a:lvl8pPr>
    <a:lvl9pPr marL="4171950" algn="l" defTabSz="1043305"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0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002" y="2340"/>
      </p:cViewPr>
      <p:guideLst>
        <p:guide orient="horz" pos="3369"/>
        <p:guide pos="238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297EF5-4CFB-4920-99CB-BB912C66D750}" type="datetimeFigureOut">
              <a:rPr lang="zh-CN" altLang="en-US" smtClean="0"/>
              <a:t>2023/5/9</a:t>
            </a:fld>
            <a:endParaRPr lang="zh-CN" altLang="en-US"/>
          </a:p>
        </p:txBody>
      </p:sp>
      <p:sp>
        <p:nvSpPr>
          <p:cNvPr id="4" name="幻灯片图像占位符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6EB153-AFDB-4823-97BF-2665225A82F1}" type="slidenum">
              <a:rPr lang="zh-CN" altLang="en-US" smtClean="0"/>
              <a:t>‹#›</a:t>
            </a:fld>
            <a:endParaRPr lang="zh-CN" altLang="en-US"/>
          </a:p>
        </p:txBody>
      </p:sp>
    </p:spTree>
    <p:extLst>
      <p:ext uri="{BB962C8B-B14F-4D97-AF65-F5344CB8AC3E}">
        <p14:creationId xmlns:p14="http://schemas.microsoft.com/office/powerpoint/2010/main" val="1752797885"/>
      </p:ext>
    </p:extLst>
  </p:cSld>
  <p:clrMap bg1="lt1" tx1="dk1" bg2="lt2" tx2="dk2" accent1="accent1" accent2="accent2" accent3="accent3" accent4="accent4" accent5="accent5" accent6="accent6" hlink="hlink" folHlink="folHlink"/>
  <p:notesStyle>
    <a:lvl1pPr marL="0" algn="l" defTabSz="1043305" rtl="0" eaLnBrk="1" latinLnBrk="0" hangingPunct="1">
      <a:defRPr sz="1400" kern="1200">
        <a:solidFill>
          <a:schemeClr val="tx1"/>
        </a:solidFill>
        <a:latin typeface="+mn-lt"/>
        <a:ea typeface="+mn-ea"/>
        <a:cs typeface="+mn-cs"/>
      </a:defRPr>
    </a:lvl1pPr>
    <a:lvl2pPr marL="521335" algn="l" defTabSz="1043305" rtl="0" eaLnBrk="1" latinLnBrk="0" hangingPunct="1">
      <a:defRPr sz="1400" kern="1200">
        <a:solidFill>
          <a:schemeClr val="tx1"/>
        </a:solidFill>
        <a:latin typeface="+mn-lt"/>
        <a:ea typeface="+mn-ea"/>
        <a:cs typeface="+mn-cs"/>
      </a:defRPr>
    </a:lvl2pPr>
    <a:lvl3pPr marL="1043305" algn="l" defTabSz="1043305" rtl="0" eaLnBrk="1" latinLnBrk="0" hangingPunct="1">
      <a:defRPr sz="1400" kern="1200">
        <a:solidFill>
          <a:schemeClr val="tx1"/>
        </a:solidFill>
        <a:latin typeface="+mn-lt"/>
        <a:ea typeface="+mn-ea"/>
        <a:cs typeface="+mn-cs"/>
      </a:defRPr>
    </a:lvl3pPr>
    <a:lvl4pPr marL="1564640" algn="l" defTabSz="1043305" rtl="0" eaLnBrk="1" latinLnBrk="0" hangingPunct="1">
      <a:defRPr sz="1400" kern="1200">
        <a:solidFill>
          <a:schemeClr val="tx1"/>
        </a:solidFill>
        <a:latin typeface="+mn-lt"/>
        <a:ea typeface="+mn-ea"/>
        <a:cs typeface="+mn-cs"/>
      </a:defRPr>
    </a:lvl4pPr>
    <a:lvl5pPr marL="2085975" algn="l" defTabSz="1043305" rtl="0" eaLnBrk="1" latinLnBrk="0" hangingPunct="1">
      <a:defRPr sz="1400" kern="1200">
        <a:solidFill>
          <a:schemeClr val="tx1"/>
        </a:solidFill>
        <a:latin typeface="+mn-lt"/>
        <a:ea typeface="+mn-ea"/>
        <a:cs typeface="+mn-cs"/>
      </a:defRPr>
    </a:lvl5pPr>
    <a:lvl6pPr marL="2607945" algn="l" defTabSz="1043305" rtl="0" eaLnBrk="1" latinLnBrk="0" hangingPunct="1">
      <a:defRPr sz="1400" kern="1200">
        <a:solidFill>
          <a:schemeClr val="tx1"/>
        </a:solidFill>
        <a:latin typeface="+mn-lt"/>
        <a:ea typeface="+mn-ea"/>
        <a:cs typeface="+mn-cs"/>
      </a:defRPr>
    </a:lvl6pPr>
    <a:lvl7pPr marL="3129280" algn="l" defTabSz="1043305" rtl="0" eaLnBrk="1" latinLnBrk="0" hangingPunct="1">
      <a:defRPr sz="1400" kern="1200">
        <a:solidFill>
          <a:schemeClr val="tx1"/>
        </a:solidFill>
        <a:latin typeface="+mn-lt"/>
        <a:ea typeface="+mn-ea"/>
        <a:cs typeface="+mn-cs"/>
      </a:defRPr>
    </a:lvl7pPr>
    <a:lvl8pPr marL="3650615" algn="l" defTabSz="1043305" rtl="0" eaLnBrk="1" latinLnBrk="0" hangingPunct="1">
      <a:defRPr sz="1400" kern="1200">
        <a:solidFill>
          <a:schemeClr val="tx1"/>
        </a:solidFill>
        <a:latin typeface="+mn-lt"/>
        <a:ea typeface="+mn-ea"/>
        <a:cs typeface="+mn-cs"/>
      </a:defRPr>
    </a:lvl8pPr>
    <a:lvl9pPr marL="4171950" algn="l" defTabSz="1043305"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6EB153-AFDB-4823-97BF-2665225A82F1}" type="slidenum">
              <a:rPr lang="zh-CN" altLang="en-US" smtClean="0"/>
              <a:t>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567095" y="3321887"/>
            <a:ext cx="6427074" cy="229215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34190" y="6059593"/>
            <a:ext cx="5292884" cy="2732758"/>
          </a:xfrm>
        </p:spPr>
        <p:txBody>
          <a:bodyPr/>
          <a:lstStyle>
            <a:lvl1pPr marL="0" indent="0" algn="ctr">
              <a:buNone/>
              <a:defRPr>
                <a:solidFill>
                  <a:schemeClr val="tx1">
                    <a:tint val="75000"/>
                  </a:schemeClr>
                </a:solidFill>
              </a:defRPr>
            </a:lvl1pPr>
            <a:lvl2pPr marL="521335" indent="0" algn="ctr">
              <a:buNone/>
              <a:defRPr>
                <a:solidFill>
                  <a:schemeClr val="tx1">
                    <a:tint val="75000"/>
                  </a:schemeClr>
                </a:solidFill>
              </a:defRPr>
            </a:lvl2pPr>
            <a:lvl3pPr marL="1043305" indent="0" algn="ctr">
              <a:buNone/>
              <a:defRPr>
                <a:solidFill>
                  <a:schemeClr val="tx1">
                    <a:tint val="75000"/>
                  </a:schemeClr>
                </a:solidFill>
              </a:defRPr>
            </a:lvl3pPr>
            <a:lvl4pPr marL="1564640" indent="0" algn="ctr">
              <a:buNone/>
              <a:defRPr>
                <a:solidFill>
                  <a:schemeClr val="tx1">
                    <a:tint val="75000"/>
                  </a:schemeClr>
                </a:solidFill>
              </a:defRPr>
            </a:lvl4pPr>
            <a:lvl5pPr marL="2085975" indent="0" algn="ctr">
              <a:buNone/>
              <a:defRPr>
                <a:solidFill>
                  <a:schemeClr val="tx1">
                    <a:tint val="75000"/>
                  </a:schemeClr>
                </a:solidFill>
              </a:defRPr>
            </a:lvl5pPr>
            <a:lvl6pPr marL="2607945" indent="0" algn="ctr">
              <a:buNone/>
              <a:defRPr>
                <a:solidFill>
                  <a:schemeClr val="tx1">
                    <a:tint val="75000"/>
                  </a:schemeClr>
                </a:solidFill>
              </a:defRPr>
            </a:lvl6pPr>
            <a:lvl7pPr marL="3129280" indent="0" algn="ctr">
              <a:buNone/>
              <a:defRPr>
                <a:solidFill>
                  <a:schemeClr val="tx1">
                    <a:tint val="75000"/>
                  </a:schemeClr>
                </a:solidFill>
              </a:defRPr>
            </a:lvl7pPr>
            <a:lvl8pPr marL="3650615" indent="0" algn="ctr">
              <a:buNone/>
              <a:defRPr>
                <a:solidFill>
                  <a:schemeClr val="tx1">
                    <a:tint val="75000"/>
                  </a:schemeClr>
                </a:solidFill>
              </a:defRPr>
            </a:lvl8pPr>
            <a:lvl9pPr marL="417195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111436" y="571801"/>
            <a:ext cx="1275964" cy="1216374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83548" y="571801"/>
            <a:ext cx="3701869" cy="1216374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597288" y="6871500"/>
            <a:ext cx="6427074" cy="2123828"/>
          </a:xfrm>
        </p:spPr>
        <p:txBody>
          <a:bodyPr anchor="t"/>
          <a:lstStyle>
            <a:lvl1pPr algn="l">
              <a:defRPr sz="46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97288" y="4532321"/>
            <a:ext cx="6427074" cy="2339180"/>
          </a:xfrm>
        </p:spPr>
        <p:txBody>
          <a:bodyPr anchor="b"/>
          <a:lstStyle>
            <a:lvl1pPr marL="0" indent="0">
              <a:buNone/>
              <a:defRPr sz="2300">
                <a:solidFill>
                  <a:schemeClr val="tx1">
                    <a:tint val="75000"/>
                  </a:schemeClr>
                </a:solidFill>
              </a:defRPr>
            </a:lvl1pPr>
            <a:lvl2pPr marL="521335" indent="0">
              <a:buNone/>
              <a:defRPr sz="2100">
                <a:solidFill>
                  <a:schemeClr val="tx1">
                    <a:tint val="75000"/>
                  </a:schemeClr>
                </a:solidFill>
              </a:defRPr>
            </a:lvl2pPr>
            <a:lvl3pPr marL="1043305" indent="0">
              <a:buNone/>
              <a:defRPr sz="1800">
                <a:solidFill>
                  <a:schemeClr val="tx1">
                    <a:tint val="75000"/>
                  </a:schemeClr>
                </a:solidFill>
              </a:defRPr>
            </a:lvl3pPr>
            <a:lvl4pPr marL="1564640" indent="0">
              <a:buNone/>
              <a:defRPr sz="1600">
                <a:solidFill>
                  <a:schemeClr val="tx1">
                    <a:tint val="75000"/>
                  </a:schemeClr>
                </a:solidFill>
              </a:defRPr>
            </a:lvl4pPr>
            <a:lvl5pPr marL="2085975" indent="0">
              <a:buNone/>
              <a:defRPr sz="1600">
                <a:solidFill>
                  <a:schemeClr val="tx1">
                    <a:tint val="75000"/>
                  </a:schemeClr>
                </a:solidFill>
              </a:defRPr>
            </a:lvl5pPr>
            <a:lvl6pPr marL="2607945" indent="0">
              <a:buNone/>
              <a:defRPr sz="1600">
                <a:solidFill>
                  <a:schemeClr val="tx1">
                    <a:tint val="75000"/>
                  </a:schemeClr>
                </a:solidFill>
              </a:defRPr>
            </a:lvl6pPr>
            <a:lvl7pPr marL="3129280" indent="0">
              <a:buNone/>
              <a:defRPr sz="1600">
                <a:solidFill>
                  <a:schemeClr val="tx1">
                    <a:tint val="75000"/>
                  </a:schemeClr>
                </a:solidFill>
              </a:defRPr>
            </a:lvl7pPr>
            <a:lvl8pPr marL="3650615" indent="0">
              <a:buNone/>
              <a:defRPr sz="1600">
                <a:solidFill>
                  <a:schemeClr val="tx1">
                    <a:tint val="75000"/>
                  </a:schemeClr>
                </a:solidFill>
              </a:defRPr>
            </a:lvl8pPr>
            <a:lvl9pPr marL="417195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83548" y="3326836"/>
            <a:ext cx="2488916" cy="9408708"/>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2898485" y="3326836"/>
            <a:ext cx="2488916" cy="9408708"/>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378063" y="428232"/>
            <a:ext cx="6805137" cy="1782233"/>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378064" y="2393639"/>
            <a:ext cx="3340871" cy="997555"/>
          </a:xfrm>
        </p:spPr>
        <p:txBody>
          <a:bodyPr anchor="b"/>
          <a:lstStyle>
            <a:lvl1pPr marL="0" indent="0">
              <a:buNone/>
              <a:defRPr sz="2700" b="1"/>
            </a:lvl1pPr>
            <a:lvl2pPr marL="521335" indent="0">
              <a:buNone/>
              <a:defRPr sz="2300" b="1"/>
            </a:lvl2pPr>
            <a:lvl3pPr marL="1043305" indent="0">
              <a:buNone/>
              <a:defRPr sz="2100" b="1"/>
            </a:lvl3pPr>
            <a:lvl4pPr marL="1564640" indent="0">
              <a:buNone/>
              <a:defRPr sz="1800" b="1"/>
            </a:lvl4pPr>
            <a:lvl5pPr marL="2085975" indent="0">
              <a:buNone/>
              <a:defRPr sz="1800" b="1"/>
            </a:lvl5pPr>
            <a:lvl6pPr marL="2607945" indent="0">
              <a:buNone/>
              <a:defRPr sz="1800" b="1"/>
            </a:lvl6pPr>
            <a:lvl7pPr marL="3129280" indent="0">
              <a:buNone/>
              <a:defRPr sz="1800" b="1"/>
            </a:lvl7pPr>
            <a:lvl8pPr marL="3650615" indent="0">
              <a:buNone/>
              <a:defRPr sz="1800" b="1"/>
            </a:lvl8pPr>
            <a:lvl9pPr marL="4171950" indent="0">
              <a:buNone/>
              <a:defRPr sz="1800" b="1"/>
            </a:lvl9pPr>
          </a:lstStyle>
          <a:p>
            <a:pPr lvl="0"/>
            <a:r>
              <a:rPr lang="zh-CN" altLang="en-US" smtClean="0"/>
              <a:t>单击此处编辑母版文本样式</a:t>
            </a:r>
          </a:p>
        </p:txBody>
      </p:sp>
      <p:sp>
        <p:nvSpPr>
          <p:cNvPr id="4" name="内容占位符 3"/>
          <p:cNvSpPr>
            <a:spLocks noGrp="1"/>
          </p:cNvSpPr>
          <p:nvPr>
            <p:ph sz="half" idx="2"/>
          </p:nvPr>
        </p:nvSpPr>
        <p:spPr>
          <a:xfrm>
            <a:off x="378064" y="3391194"/>
            <a:ext cx="3340871"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3841017" y="2393639"/>
            <a:ext cx="3342183" cy="997555"/>
          </a:xfrm>
        </p:spPr>
        <p:txBody>
          <a:bodyPr anchor="b"/>
          <a:lstStyle>
            <a:lvl1pPr marL="0" indent="0">
              <a:buNone/>
              <a:defRPr sz="2700" b="1"/>
            </a:lvl1pPr>
            <a:lvl2pPr marL="521335" indent="0">
              <a:buNone/>
              <a:defRPr sz="2300" b="1"/>
            </a:lvl2pPr>
            <a:lvl3pPr marL="1043305" indent="0">
              <a:buNone/>
              <a:defRPr sz="2100" b="1"/>
            </a:lvl3pPr>
            <a:lvl4pPr marL="1564640" indent="0">
              <a:buNone/>
              <a:defRPr sz="1800" b="1"/>
            </a:lvl4pPr>
            <a:lvl5pPr marL="2085975" indent="0">
              <a:buNone/>
              <a:defRPr sz="1800" b="1"/>
            </a:lvl5pPr>
            <a:lvl6pPr marL="2607945" indent="0">
              <a:buNone/>
              <a:defRPr sz="1800" b="1"/>
            </a:lvl6pPr>
            <a:lvl7pPr marL="3129280" indent="0">
              <a:buNone/>
              <a:defRPr sz="1800" b="1"/>
            </a:lvl7pPr>
            <a:lvl8pPr marL="3650615" indent="0">
              <a:buNone/>
              <a:defRPr sz="1800" b="1"/>
            </a:lvl8pPr>
            <a:lvl9pPr marL="4171950" indent="0">
              <a:buNone/>
              <a:defRPr sz="1800" b="1"/>
            </a:lvl9pPr>
          </a:lstStyle>
          <a:p>
            <a:pPr lvl="0"/>
            <a:r>
              <a:rPr lang="zh-CN" altLang="en-US" smtClean="0"/>
              <a:t>单击此处编辑母版文本样式</a:t>
            </a:r>
          </a:p>
        </p:txBody>
      </p:sp>
      <p:sp>
        <p:nvSpPr>
          <p:cNvPr id="6" name="内容占位符 5"/>
          <p:cNvSpPr>
            <a:spLocks noGrp="1"/>
          </p:cNvSpPr>
          <p:nvPr>
            <p:ph sz="quarter" idx="4"/>
          </p:nvPr>
        </p:nvSpPr>
        <p:spPr>
          <a:xfrm>
            <a:off x="3841017" y="3391194"/>
            <a:ext cx="3342183" cy="6161082"/>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378064" y="425756"/>
            <a:ext cx="2487604" cy="1811937"/>
          </a:xfrm>
        </p:spPr>
        <p:txBody>
          <a:bodyPr anchor="b"/>
          <a:lstStyle>
            <a:lvl1pPr algn="l">
              <a:defRPr sz="23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2956244" y="425757"/>
            <a:ext cx="4226957" cy="9126521"/>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378064" y="2237694"/>
            <a:ext cx="2487604" cy="7314584"/>
          </a:xfrm>
        </p:spPr>
        <p:txBody>
          <a:bodyPr/>
          <a:lstStyle>
            <a:lvl1pPr marL="0" indent="0">
              <a:buNone/>
              <a:defRPr sz="1600"/>
            </a:lvl1pPr>
            <a:lvl2pPr marL="521335" indent="0">
              <a:buNone/>
              <a:defRPr sz="1400"/>
            </a:lvl2pPr>
            <a:lvl3pPr marL="1043305" indent="0">
              <a:buNone/>
              <a:defRPr sz="1100"/>
            </a:lvl3pPr>
            <a:lvl4pPr marL="1564640" indent="0">
              <a:buNone/>
              <a:defRPr sz="1000"/>
            </a:lvl4pPr>
            <a:lvl5pPr marL="2085975" indent="0">
              <a:buNone/>
              <a:defRPr sz="1000"/>
            </a:lvl5pPr>
            <a:lvl6pPr marL="2607945" indent="0">
              <a:buNone/>
              <a:defRPr sz="1000"/>
            </a:lvl6pPr>
            <a:lvl7pPr marL="3129280" indent="0">
              <a:buNone/>
              <a:defRPr sz="1000"/>
            </a:lvl7pPr>
            <a:lvl8pPr marL="3650615" indent="0">
              <a:buNone/>
              <a:defRPr sz="1000"/>
            </a:lvl8pPr>
            <a:lvl9pPr marL="417195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482060" y="7485381"/>
            <a:ext cx="4536758" cy="883692"/>
          </a:xfrm>
        </p:spPr>
        <p:txBody>
          <a:bodyPr anchor="b"/>
          <a:lstStyle>
            <a:lvl1pPr algn="l">
              <a:defRPr sz="23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482060" y="955475"/>
            <a:ext cx="4536758" cy="6416040"/>
          </a:xfrm>
        </p:spPr>
        <p:txBody>
          <a:bodyPr/>
          <a:lstStyle>
            <a:lvl1pPr marL="0" indent="0">
              <a:buNone/>
              <a:defRPr sz="3700"/>
            </a:lvl1pPr>
            <a:lvl2pPr marL="521335" indent="0">
              <a:buNone/>
              <a:defRPr sz="3200"/>
            </a:lvl2pPr>
            <a:lvl3pPr marL="1043305" indent="0">
              <a:buNone/>
              <a:defRPr sz="2700"/>
            </a:lvl3pPr>
            <a:lvl4pPr marL="1564640" indent="0">
              <a:buNone/>
              <a:defRPr sz="2300"/>
            </a:lvl4pPr>
            <a:lvl5pPr marL="2085975" indent="0">
              <a:buNone/>
              <a:defRPr sz="2300"/>
            </a:lvl5pPr>
            <a:lvl6pPr marL="2607945" indent="0">
              <a:buNone/>
              <a:defRPr sz="2300"/>
            </a:lvl6pPr>
            <a:lvl7pPr marL="3129280" indent="0">
              <a:buNone/>
              <a:defRPr sz="2300"/>
            </a:lvl7pPr>
            <a:lvl8pPr marL="3650615" indent="0">
              <a:buNone/>
              <a:defRPr sz="2300"/>
            </a:lvl8pPr>
            <a:lvl9pPr marL="4171950" indent="0">
              <a:buNone/>
              <a:defRPr sz="2300"/>
            </a:lvl9pPr>
          </a:lstStyle>
          <a:p>
            <a:endParaRPr lang="zh-CN" altLang="en-US"/>
          </a:p>
        </p:txBody>
      </p:sp>
      <p:sp>
        <p:nvSpPr>
          <p:cNvPr id="4" name="文本占位符 3"/>
          <p:cNvSpPr>
            <a:spLocks noGrp="1"/>
          </p:cNvSpPr>
          <p:nvPr>
            <p:ph type="body" sz="half" idx="2"/>
          </p:nvPr>
        </p:nvSpPr>
        <p:spPr>
          <a:xfrm>
            <a:off x="1482060" y="8369073"/>
            <a:ext cx="4536758" cy="1254988"/>
          </a:xfrm>
        </p:spPr>
        <p:txBody>
          <a:bodyPr/>
          <a:lstStyle>
            <a:lvl1pPr marL="0" indent="0">
              <a:buNone/>
              <a:defRPr sz="1600"/>
            </a:lvl1pPr>
            <a:lvl2pPr marL="521335" indent="0">
              <a:buNone/>
              <a:defRPr sz="1400"/>
            </a:lvl2pPr>
            <a:lvl3pPr marL="1043305" indent="0">
              <a:buNone/>
              <a:defRPr sz="1100"/>
            </a:lvl3pPr>
            <a:lvl4pPr marL="1564640" indent="0">
              <a:buNone/>
              <a:defRPr sz="1000"/>
            </a:lvl4pPr>
            <a:lvl5pPr marL="2085975" indent="0">
              <a:buNone/>
              <a:defRPr sz="1000"/>
            </a:lvl5pPr>
            <a:lvl6pPr marL="2607945" indent="0">
              <a:buNone/>
              <a:defRPr sz="1000"/>
            </a:lvl6pPr>
            <a:lvl7pPr marL="3129280" indent="0">
              <a:buNone/>
              <a:defRPr sz="1000"/>
            </a:lvl7pPr>
            <a:lvl8pPr marL="3650615" indent="0">
              <a:buNone/>
              <a:defRPr sz="1000"/>
            </a:lvl8pPr>
            <a:lvl9pPr marL="417195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7D29982-DDA8-439F-B5FA-F838B26E5CFD}" type="datetimeFigureOut">
              <a:rPr lang="zh-CN" altLang="en-US" smtClean="0"/>
              <a:t>2023/5/9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745B715-9656-4E20-BF9D-86BFE4607092}"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378063" y="428232"/>
            <a:ext cx="6805137" cy="1782233"/>
          </a:xfrm>
          <a:prstGeom prst="rect">
            <a:avLst/>
          </a:prstGeom>
        </p:spPr>
        <p:txBody>
          <a:bodyPr vert="horz" lIns="104306" tIns="52153" rIns="104306" bIns="52153"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378063" y="2495129"/>
            <a:ext cx="6805137" cy="7057149"/>
          </a:xfrm>
          <a:prstGeom prst="rect">
            <a:avLst/>
          </a:prstGeom>
        </p:spPr>
        <p:txBody>
          <a:bodyPr vert="horz" lIns="104306" tIns="52153" rIns="104306" bIns="52153"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378063" y="9911199"/>
            <a:ext cx="1764295" cy="569324"/>
          </a:xfrm>
          <a:prstGeom prst="rect">
            <a:avLst/>
          </a:prstGeom>
        </p:spPr>
        <p:txBody>
          <a:bodyPr vert="horz" lIns="104306" tIns="52153" rIns="104306" bIns="52153" rtlCol="0" anchor="ctr"/>
          <a:lstStyle>
            <a:lvl1pPr algn="l">
              <a:defRPr sz="1400">
                <a:solidFill>
                  <a:schemeClr val="tx1">
                    <a:tint val="75000"/>
                  </a:schemeClr>
                </a:solidFill>
              </a:defRPr>
            </a:lvl1pPr>
          </a:lstStyle>
          <a:p>
            <a:fld id="{57D29982-DDA8-439F-B5FA-F838B26E5CFD}" type="datetimeFigureOut">
              <a:rPr lang="zh-CN" altLang="en-US" smtClean="0"/>
              <a:t>2023/5/9</a:t>
            </a:fld>
            <a:endParaRPr lang="zh-CN" altLang="en-US"/>
          </a:p>
        </p:txBody>
      </p:sp>
      <p:sp>
        <p:nvSpPr>
          <p:cNvPr id="5" name="页脚占位符 4"/>
          <p:cNvSpPr>
            <a:spLocks noGrp="1"/>
          </p:cNvSpPr>
          <p:nvPr>
            <p:ph type="ftr" sz="quarter" idx="3"/>
          </p:nvPr>
        </p:nvSpPr>
        <p:spPr>
          <a:xfrm>
            <a:off x="2583432" y="9911199"/>
            <a:ext cx="2394400" cy="569324"/>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5418905" y="9911199"/>
            <a:ext cx="1764295" cy="569324"/>
          </a:xfrm>
          <a:prstGeom prst="rect">
            <a:avLst/>
          </a:prstGeom>
        </p:spPr>
        <p:txBody>
          <a:bodyPr vert="horz" lIns="104306" tIns="52153" rIns="104306" bIns="52153" rtlCol="0" anchor="ctr"/>
          <a:lstStyle>
            <a:lvl1pPr algn="r">
              <a:defRPr sz="1400">
                <a:solidFill>
                  <a:schemeClr val="tx1">
                    <a:tint val="75000"/>
                  </a:schemeClr>
                </a:solidFill>
              </a:defRPr>
            </a:lvl1pPr>
          </a:lstStyle>
          <a:p>
            <a:fld id="{C745B715-9656-4E20-BF9D-86BFE4607092}"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305" rtl="0" eaLnBrk="1" latinLnBrk="0" hangingPunct="1">
        <a:spcBef>
          <a:spcPct val="0"/>
        </a:spcBef>
        <a:buNone/>
        <a:defRPr sz="5000" kern="1200">
          <a:solidFill>
            <a:schemeClr val="tx1"/>
          </a:solidFill>
          <a:latin typeface="+mj-lt"/>
          <a:ea typeface="+mj-ea"/>
          <a:cs typeface="+mj-cs"/>
        </a:defRPr>
      </a:lvl1pPr>
    </p:titleStyle>
    <p:bodyStyle>
      <a:lvl1pPr marL="391160" indent="-391160" algn="l" defTabSz="104330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725" indent="-325755" algn="l" defTabSz="104330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655" indent="-260985" algn="l" defTabSz="104330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62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96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29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63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600"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35" indent="-260985" algn="l" defTabSz="1043305"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zh-CN"/>
      </a:defPPr>
      <a:lvl1pPr marL="0" algn="l" defTabSz="1043305" rtl="0" eaLnBrk="1" latinLnBrk="0" hangingPunct="1">
        <a:defRPr sz="2100" kern="1200">
          <a:solidFill>
            <a:schemeClr val="tx1"/>
          </a:solidFill>
          <a:latin typeface="+mn-lt"/>
          <a:ea typeface="+mn-ea"/>
          <a:cs typeface="+mn-cs"/>
        </a:defRPr>
      </a:lvl1pPr>
      <a:lvl2pPr marL="521335" algn="l" defTabSz="1043305" rtl="0" eaLnBrk="1" latinLnBrk="0" hangingPunct="1">
        <a:defRPr sz="2100" kern="1200">
          <a:solidFill>
            <a:schemeClr val="tx1"/>
          </a:solidFill>
          <a:latin typeface="+mn-lt"/>
          <a:ea typeface="+mn-ea"/>
          <a:cs typeface="+mn-cs"/>
        </a:defRPr>
      </a:lvl2pPr>
      <a:lvl3pPr marL="1043305" algn="l" defTabSz="1043305" rtl="0" eaLnBrk="1" latinLnBrk="0" hangingPunct="1">
        <a:defRPr sz="2100" kern="1200">
          <a:solidFill>
            <a:schemeClr val="tx1"/>
          </a:solidFill>
          <a:latin typeface="+mn-lt"/>
          <a:ea typeface="+mn-ea"/>
          <a:cs typeface="+mn-cs"/>
        </a:defRPr>
      </a:lvl3pPr>
      <a:lvl4pPr marL="1564640" algn="l" defTabSz="1043305" rtl="0" eaLnBrk="1" latinLnBrk="0" hangingPunct="1">
        <a:defRPr sz="2100" kern="1200">
          <a:solidFill>
            <a:schemeClr val="tx1"/>
          </a:solidFill>
          <a:latin typeface="+mn-lt"/>
          <a:ea typeface="+mn-ea"/>
          <a:cs typeface="+mn-cs"/>
        </a:defRPr>
      </a:lvl4pPr>
      <a:lvl5pPr marL="2085975" algn="l" defTabSz="1043305" rtl="0" eaLnBrk="1" latinLnBrk="0" hangingPunct="1">
        <a:defRPr sz="2100" kern="1200">
          <a:solidFill>
            <a:schemeClr val="tx1"/>
          </a:solidFill>
          <a:latin typeface="+mn-lt"/>
          <a:ea typeface="+mn-ea"/>
          <a:cs typeface="+mn-cs"/>
        </a:defRPr>
      </a:lvl5pPr>
      <a:lvl6pPr marL="2607945" algn="l" defTabSz="1043305" rtl="0" eaLnBrk="1" latinLnBrk="0" hangingPunct="1">
        <a:defRPr sz="2100" kern="1200">
          <a:solidFill>
            <a:schemeClr val="tx1"/>
          </a:solidFill>
          <a:latin typeface="+mn-lt"/>
          <a:ea typeface="+mn-ea"/>
          <a:cs typeface="+mn-cs"/>
        </a:defRPr>
      </a:lvl6pPr>
      <a:lvl7pPr marL="3129280" algn="l" defTabSz="1043305" rtl="0" eaLnBrk="1" latinLnBrk="0" hangingPunct="1">
        <a:defRPr sz="2100" kern="1200">
          <a:solidFill>
            <a:schemeClr val="tx1"/>
          </a:solidFill>
          <a:latin typeface="+mn-lt"/>
          <a:ea typeface="+mn-ea"/>
          <a:cs typeface="+mn-cs"/>
        </a:defRPr>
      </a:lvl7pPr>
      <a:lvl8pPr marL="3650615" algn="l" defTabSz="1043305" rtl="0" eaLnBrk="1" latinLnBrk="0" hangingPunct="1">
        <a:defRPr sz="2100" kern="1200">
          <a:solidFill>
            <a:schemeClr val="tx1"/>
          </a:solidFill>
          <a:latin typeface="+mn-lt"/>
          <a:ea typeface="+mn-ea"/>
          <a:cs typeface="+mn-cs"/>
        </a:defRPr>
      </a:lvl8pPr>
      <a:lvl9pPr marL="4171950" algn="l" defTabSz="1043305"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Grp="1" noChangeArrowheads="1"/>
          </p:cNvSpPr>
          <p:nvPr>
            <p:ph type="subTitle" idx="4294967295"/>
          </p:nvPr>
        </p:nvSpPr>
        <p:spPr bwMode="gray">
          <a:xfrm>
            <a:off x="972319" y="2820420"/>
            <a:ext cx="5365696" cy="1420588"/>
          </a:xfrm>
          <a:noFill/>
        </p:spPr>
        <p:txBody>
          <a:bodyPr>
            <a:normAutofit/>
          </a:bodyPr>
          <a:lstStyle/>
          <a:p>
            <a:pPr marL="0" indent="0">
              <a:lnSpc>
                <a:spcPct val="120000"/>
              </a:lnSpc>
              <a:buNone/>
            </a:pPr>
            <a:r>
              <a:rPr lang="en-US" altLang="zh-CN" b="1" spc="114" dirty="0">
                <a:solidFill>
                  <a:schemeClr val="tx2"/>
                </a:solidFill>
                <a:latin typeface="黑体" panose="02010609060101010101" pitchFamily="2" charset="-122"/>
                <a:ea typeface="黑体" panose="02010609060101010101" pitchFamily="2" charset="-122"/>
              </a:rPr>
              <a:t>  </a:t>
            </a:r>
            <a:r>
              <a:rPr lang="zh-CN" altLang="en-US" b="1" spc="114" dirty="0">
                <a:solidFill>
                  <a:schemeClr val="tx2"/>
                </a:solidFill>
                <a:latin typeface="黑体" panose="02010609060101010101" pitchFamily="2" charset="-122"/>
                <a:ea typeface="黑体" panose="02010609060101010101" pitchFamily="2" charset="-122"/>
              </a:rPr>
              <a:t>高速公路</a:t>
            </a:r>
            <a:r>
              <a:rPr lang="en-US" altLang="zh-CN" b="1" spc="114" dirty="0">
                <a:solidFill>
                  <a:schemeClr val="tx2"/>
                </a:solidFill>
                <a:latin typeface="黑体" panose="02010609060101010101" pitchFamily="2" charset="-122"/>
                <a:ea typeface="黑体" panose="02010609060101010101" pitchFamily="2" charset="-122"/>
              </a:rPr>
              <a:t>ETC</a:t>
            </a:r>
            <a:r>
              <a:rPr lang="zh-CN" altLang="en-US" b="1" spc="114" dirty="0">
                <a:solidFill>
                  <a:schemeClr val="tx2"/>
                </a:solidFill>
                <a:latin typeface="黑体" panose="02010609060101010101" pitchFamily="2" charset="-122"/>
                <a:ea typeface="黑体" panose="02010609060101010101" pitchFamily="2" charset="-122"/>
              </a:rPr>
              <a:t>门架系统</a:t>
            </a:r>
            <a:endParaRPr lang="en-US" altLang="zh-CN" b="1" spc="114" dirty="0">
              <a:solidFill>
                <a:schemeClr val="tx2"/>
              </a:solidFill>
              <a:latin typeface="黑体" panose="02010609060101010101" pitchFamily="2" charset="-122"/>
              <a:ea typeface="黑体" panose="02010609060101010101" pitchFamily="2" charset="-122"/>
            </a:endParaRPr>
          </a:p>
          <a:p>
            <a:pPr marL="0" indent="0">
              <a:lnSpc>
                <a:spcPct val="120000"/>
              </a:lnSpc>
              <a:buNone/>
            </a:pPr>
            <a:r>
              <a:rPr lang="en-US" altLang="zh-CN" sz="2500" b="1" spc="114" dirty="0">
                <a:solidFill>
                  <a:schemeClr val="tx2"/>
                </a:solidFill>
                <a:latin typeface="黑体" panose="02010609060101010101" pitchFamily="2" charset="-122"/>
                <a:ea typeface="黑体" panose="02010609060101010101" pitchFamily="2" charset="-122"/>
              </a:rPr>
              <a:t>       ——</a:t>
            </a:r>
            <a:r>
              <a:rPr lang="zh-CN" altLang="en-US" sz="2500" b="1" spc="114" dirty="0">
                <a:solidFill>
                  <a:schemeClr val="tx2"/>
                </a:solidFill>
                <a:latin typeface="黑体" panose="02010609060101010101" pitchFamily="2" charset="-122"/>
                <a:ea typeface="黑体" panose="02010609060101010101" pitchFamily="2" charset="-122"/>
              </a:rPr>
              <a:t>一体化</a:t>
            </a:r>
            <a:r>
              <a:rPr lang="zh-CN" altLang="en-US" sz="2500" b="1" spc="114" dirty="0">
                <a:solidFill>
                  <a:schemeClr val="tx2"/>
                </a:solidFill>
                <a:latin typeface="黑体" panose="02010609060101010101" pitchFamily="2" charset="-122"/>
                <a:ea typeface="黑体" panose="02010609060101010101" pitchFamily="2" charset="-122"/>
                <a:sym typeface="+mn-ea"/>
              </a:rPr>
              <a:t>机柜</a:t>
            </a:r>
            <a:r>
              <a:rPr lang="zh-CN" altLang="en-US" sz="2500" b="1" spc="114" dirty="0">
                <a:solidFill>
                  <a:schemeClr val="tx2"/>
                </a:solidFill>
                <a:latin typeface="黑体" panose="02010609060101010101" pitchFamily="2" charset="-122"/>
                <a:ea typeface="黑体" panose="02010609060101010101" pitchFamily="2" charset="-122"/>
              </a:rPr>
              <a:t>解决方案</a:t>
            </a:r>
            <a:endParaRPr lang="en-US" altLang="zh-CN" sz="2500" b="1" spc="114" dirty="0">
              <a:solidFill>
                <a:schemeClr val="tx2"/>
              </a:solidFill>
              <a:latin typeface="黑体" panose="02010609060101010101" pitchFamily="2" charset="-122"/>
              <a:ea typeface="黑体" panose="02010609060101010101" pitchFamily="2" charset="-122"/>
            </a:endParaRPr>
          </a:p>
        </p:txBody>
      </p:sp>
      <p:sp>
        <p:nvSpPr>
          <p:cNvPr id="6" name="Rectangle 13"/>
          <p:cNvSpPr>
            <a:spLocks noChangeArrowheads="1"/>
          </p:cNvSpPr>
          <p:nvPr/>
        </p:nvSpPr>
        <p:spPr bwMode="auto">
          <a:xfrm>
            <a:off x="197785" y="304466"/>
            <a:ext cx="1508752" cy="504966"/>
          </a:xfrm>
          <a:prstGeom prst="rect">
            <a:avLst/>
          </a:prstGeom>
          <a:solidFill>
            <a:schemeClr val="accent2"/>
          </a:solidFill>
          <a:ln w="9525">
            <a:noFill/>
            <a:miter lim="800000"/>
          </a:ln>
        </p:spPr>
        <p:txBody>
          <a:bodyPr wrap="none" lIns="104306" tIns="52153" rIns="104306" bIns="52153" anchor="ctr"/>
          <a:lstStyle/>
          <a:p>
            <a:pPr eaLnBrk="0" hangingPunct="0"/>
            <a:endParaRPr lang="zh-CN" altLang="en-US" b="0"/>
          </a:p>
        </p:txBody>
      </p:sp>
      <p:pic>
        <p:nvPicPr>
          <p:cNvPr id="8" name="Picture 2"/>
          <p:cNvPicPr>
            <a:picLocks noChangeAspect="1" noChangeArrowheads="1"/>
          </p:cNvPicPr>
          <p:nvPr/>
        </p:nvPicPr>
        <p:blipFill>
          <a:blip r:embed="rId2" cstate="print"/>
          <a:srcRect b="13362"/>
          <a:stretch>
            <a:fillRect/>
          </a:stretch>
        </p:blipFill>
        <p:spPr bwMode="auto">
          <a:xfrm>
            <a:off x="0" y="-53900"/>
            <a:ext cx="7561263" cy="1347815"/>
          </a:xfrm>
          <a:prstGeom prst="rect">
            <a:avLst/>
          </a:prstGeom>
          <a:noFill/>
          <a:ln w="9525">
            <a:noFill/>
            <a:miter lim="800000"/>
            <a:headEnd/>
            <a:tailEnd/>
          </a:ln>
        </p:spPr>
      </p:pic>
      <p:pic>
        <p:nvPicPr>
          <p:cNvPr id="11" name="Picture 7"/>
          <p:cNvPicPr>
            <a:picLocks noChangeAspect="1"/>
          </p:cNvPicPr>
          <p:nvPr/>
        </p:nvPicPr>
        <p:blipFill>
          <a:blip r:embed="rId3" cstate="print"/>
          <a:stretch>
            <a:fillRect/>
          </a:stretch>
        </p:blipFill>
        <p:spPr>
          <a:xfrm>
            <a:off x="604946" y="1642073"/>
            <a:ext cx="1685181" cy="896315"/>
          </a:xfrm>
          <a:prstGeom prst="rect">
            <a:avLst/>
          </a:prstGeom>
          <a:noFill/>
          <a:ln w="9525">
            <a:noFill/>
          </a:ln>
        </p:spPr>
      </p:pic>
      <p:sp>
        <p:nvSpPr>
          <p:cNvPr id="13" name="矩形 12"/>
          <p:cNvSpPr/>
          <p:nvPr/>
        </p:nvSpPr>
        <p:spPr>
          <a:xfrm>
            <a:off x="-1" y="9937104"/>
            <a:ext cx="7561264" cy="81019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Rectangle 22"/>
          <p:cNvSpPr txBox="1">
            <a:spLocks noGrp="1" noChangeArrowheads="1"/>
          </p:cNvSpPr>
          <p:nvPr/>
        </p:nvSpPr>
        <p:spPr bwMode="gray">
          <a:xfrm>
            <a:off x="2506689" y="9914520"/>
            <a:ext cx="2858118" cy="472740"/>
          </a:xfrm>
          <a:prstGeom prst="rect">
            <a:avLst/>
          </a:prstGeom>
          <a:noFill/>
          <a:ln w="9525">
            <a:noFill/>
            <a:miter lim="800000"/>
          </a:ln>
        </p:spPr>
        <p:txBody>
          <a:bodyPr lIns="104306" tIns="52153" rIns="104306" bIns="52153"/>
          <a:lstStyle/>
          <a:p>
            <a:pPr algn="ctr"/>
            <a:r>
              <a:rPr lang="en-US" altLang="zh-CN" sz="1800" dirty="0">
                <a:solidFill>
                  <a:schemeClr val="bg1"/>
                </a:solidFill>
              </a:rPr>
              <a:t>http://www.jhzxct.com</a:t>
            </a:r>
          </a:p>
        </p:txBody>
      </p:sp>
      <p:pic>
        <p:nvPicPr>
          <p:cNvPr id="2" name="Picture 2" descr="C:\Users\Administrator\Desktop\111111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2319" y="4410596"/>
            <a:ext cx="5602664" cy="3600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
          <p:cNvSpPr>
            <a:spLocks noChangeArrowheads="1"/>
          </p:cNvSpPr>
          <p:nvPr/>
        </p:nvSpPr>
        <p:spPr bwMode="auto">
          <a:xfrm>
            <a:off x="828303" y="1386260"/>
            <a:ext cx="2643205" cy="369332"/>
          </a:xfrm>
          <a:prstGeom prst="rect">
            <a:avLst/>
          </a:prstGeom>
          <a:solidFill>
            <a:srgbClr val="00FFFF"/>
          </a:solidFill>
          <a:ln w="9525">
            <a:solidFill>
              <a:srgbClr val="3366FF"/>
            </a:solidFill>
            <a:miter lim="800000"/>
          </a:ln>
        </p:spPr>
        <p:txBody>
          <a:bodyPr wrap="square">
            <a:spAutoFit/>
          </a:bodyPr>
          <a:lstStyle/>
          <a:p>
            <a:r>
              <a:rPr lang="zh-CN" altLang="en-US" sz="1800" dirty="0" smtClean="0"/>
              <a:t> ②  机柜保温能力测试</a:t>
            </a:r>
            <a:endParaRPr lang="zh-CN" altLang="en-US" sz="1800" dirty="0"/>
          </a:p>
        </p:txBody>
      </p:sp>
      <p:pic>
        <p:nvPicPr>
          <p:cNvPr id="32" name="Picture 4"/>
          <p:cNvPicPr>
            <a:picLocks noChangeAspect="1" noChangeArrowheads="1"/>
          </p:cNvPicPr>
          <p:nvPr/>
        </p:nvPicPr>
        <p:blipFill>
          <a:blip r:embed="rId2" cstate="print"/>
          <a:srcRect/>
          <a:stretch>
            <a:fillRect/>
          </a:stretch>
        </p:blipFill>
        <p:spPr bwMode="auto">
          <a:xfrm>
            <a:off x="900311" y="1787447"/>
            <a:ext cx="5616624" cy="3271221"/>
          </a:xfrm>
          <a:prstGeom prst="rect">
            <a:avLst/>
          </a:prstGeom>
          <a:noFill/>
          <a:ln w="9525">
            <a:noFill/>
            <a:miter lim="800000"/>
            <a:headEnd/>
            <a:tailEnd/>
          </a:ln>
        </p:spPr>
      </p:pic>
      <p:pic>
        <p:nvPicPr>
          <p:cNvPr id="33" name="Picture 2"/>
          <p:cNvPicPr>
            <a:picLocks noChangeAspect="1" noChangeArrowheads="1"/>
          </p:cNvPicPr>
          <p:nvPr/>
        </p:nvPicPr>
        <p:blipFill>
          <a:blip r:embed="rId3" cstate="print"/>
          <a:srcRect l="37885" t="24414" r="35761" b="11132"/>
          <a:stretch>
            <a:fillRect/>
          </a:stretch>
        </p:blipFill>
        <p:spPr bwMode="auto">
          <a:xfrm>
            <a:off x="468263" y="5202684"/>
            <a:ext cx="2645885" cy="3672408"/>
          </a:xfrm>
          <a:prstGeom prst="rect">
            <a:avLst/>
          </a:prstGeom>
          <a:noFill/>
          <a:ln w="9525">
            <a:noFill/>
            <a:miter lim="800000"/>
            <a:headEnd/>
            <a:tailEnd/>
          </a:ln>
          <a:effectLst/>
        </p:spPr>
      </p:pic>
      <p:pic>
        <p:nvPicPr>
          <p:cNvPr id="34" name="Picture 4"/>
          <p:cNvPicPr>
            <a:picLocks noChangeAspect="1" noChangeArrowheads="1"/>
          </p:cNvPicPr>
          <p:nvPr/>
        </p:nvPicPr>
        <p:blipFill>
          <a:blip r:embed="rId4" cstate="print"/>
          <a:srcRect l="29100" t="23438" r="27525" b="15038"/>
          <a:stretch>
            <a:fillRect/>
          </a:stretch>
        </p:blipFill>
        <p:spPr bwMode="auto">
          <a:xfrm>
            <a:off x="3132559" y="5130676"/>
            <a:ext cx="3672408" cy="3816424"/>
          </a:xfrm>
          <a:prstGeom prst="rect">
            <a:avLst/>
          </a:prstGeom>
          <a:noFill/>
          <a:ln w="9525">
            <a:noFill/>
            <a:miter lim="800000"/>
            <a:headEnd/>
            <a:tailEnd/>
          </a:ln>
          <a:effectLst/>
        </p:spPr>
      </p:pic>
      <p:sp>
        <p:nvSpPr>
          <p:cNvPr id="35" name="圆角矩形 34"/>
          <p:cNvSpPr/>
          <p:nvPr/>
        </p:nvSpPr>
        <p:spPr bwMode="auto">
          <a:xfrm>
            <a:off x="5508823" y="6570836"/>
            <a:ext cx="687707" cy="1728192"/>
          </a:xfrm>
          <a:prstGeom prst="roundRect">
            <a:avLst/>
          </a:prstGeom>
          <a:noFill/>
          <a:ln w="57150" cap="flat" cmpd="sng" algn="ctr">
            <a:solidFill>
              <a:srgbClr val="22E635"/>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600" b="0" i="0" u="none" strike="noStrike" cap="none" normalizeH="0" baseline="0" smtClean="0">
              <a:ln>
                <a:noFill/>
              </a:ln>
              <a:solidFill>
                <a:schemeClr val="tx1"/>
              </a:solidFill>
              <a:effectLst/>
              <a:latin typeface="Arial" panose="020B0604020202020204" pitchFamily="34" charset="0"/>
            </a:endParaRPr>
          </a:p>
        </p:txBody>
      </p:sp>
      <p:sp>
        <p:nvSpPr>
          <p:cNvPr id="36" name="TextBox 35"/>
          <p:cNvSpPr txBox="1"/>
          <p:nvPr/>
        </p:nvSpPr>
        <p:spPr>
          <a:xfrm>
            <a:off x="1188343" y="9222762"/>
            <a:ext cx="5400600" cy="372410"/>
          </a:xfrm>
          <a:prstGeom prst="rect">
            <a:avLst/>
          </a:prstGeom>
          <a:solidFill>
            <a:srgbClr val="FFFF00"/>
          </a:solidFill>
        </p:spPr>
        <p:txBody>
          <a:bodyPr wrap="square" rtlCol="0">
            <a:spAutoFit/>
          </a:bodyPr>
          <a:lstStyle/>
          <a:p>
            <a:pPr algn="ctr">
              <a:lnSpc>
                <a:spcPct val="130000"/>
              </a:lnSpc>
              <a:buFont typeface="Wingdings" panose="05000000000000000000" pitchFamily="2" charset="2"/>
              <a:buChar char="n"/>
            </a:pPr>
            <a:r>
              <a:rPr lang="zh-CN" altLang="en-US" sz="1400" b="1" dirty="0">
                <a:latin typeface="黑体" panose="02010609060101010101" pitchFamily="2" charset="-122"/>
                <a:ea typeface="黑体" panose="02010609060101010101" pitchFamily="2" charset="-122"/>
              </a:rPr>
              <a:t> 机柜保温能力：金华中兴机柜比同类机柜每小时温升小</a:t>
            </a:r>
            <a:r>
              <a:rPr lang="en-US" altLang="zh-CN" sz="1400" b="1" dirty="0">
                <a:latin typeface="黑体" panose="02010609060101010101" pitchFamily="2" charset="-122"/>
                <a:ea typeface="黑体" panose="02010609060101010101" pitchFamily="2" charset="-122"/>
              </a:rPr>
              <a:t>2</a:t>
            </a:r>
            <a:r>
              <a:rPr lang="zh-CN" altLang="en-US" sz="1400" b="1" dirty="0">
                <a:latin typeface="黑体" panose="02010609060101010101" pitchFamily="2" charset="-122"/>
                <a:ea typeface="黑体" panose="02010609060101010101" pitchFamily="2" charset="-122"/>
              </a:rPr>
              <a:t>～</a:t>
            </a:r>
            <a:r>
              <a:rPr lang="en-US" altLang="zh-CN" sz="1400" b="1" dirty="0">
                <a:latin typeface="黑体" panose="02010609060101010101" pitchFamily="2" charset="-122"/>
                <a:ea typeface="黑体" panose="02010609060101010101" pitchFamily="2" charset="-122"/>
              </a:rPr>
              <a:t>2.5℃.</a:t>
            </a:r>
          </a:p>
        </p:txBody>
      </p:sp>
      <p:pic>
        <p:nvPicPr>
          <p:cNvPr id="38" name="Picture 2"/>
          <p:cNvPicPr>
            <a:picLocks noChangeAspect="1" noChangeArrowheads="1"/>
          </p:cNvPicPr>
          <p:nvPr/>
        </p:nvPicPr>
        <p:blipFill>
          <a:blip r:embed="rId5" cstate="print"/>
          <a:srcRect b="13362"/>
          <a:stretch>
            <a:fillRect/>
          </a:stretch>
        </p:blipFill>
        <p:spPr bwMode="auto">
          <a:xfrm>
            <a:off x="0" y="-53900"/>
            <a:ext cx="7561263" cy="1347815"/>
          </a:xfrm>
          <a:prstGeom prst="rect">
            <a:avLst/>
          </a:prstGeom>
          <a:noFill/>
          <a:ln w="9525">
            <a:noFill/>
            <a:miter lim="800000"/>
            <a:headEnd/>
            <a:tailEnd/>
          </a:ln>
        </p:spPr>
      </p:pic>
      <p:sp>
        <p:nvSpPr>
          <p:cNvPr id="42" name="矩形 41"/>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43" name="矩形 42"/>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44" name="灯片编号占位符 11"/>
          <p:cNvSpPr>
            <a:spLocks noGrp="1"/>
          </p:cNvSpPr>
          <p:nvPr>
            <p:ph type="sldNum" sz="quarter" idx="12"/>
          </p:nvPr>
        </p:nvSpPr>
        <p:spPr>
          <a:xfrm>
            <a:off x="6156895" y="9739188"/>
            <a:ext cx="540159" cy="569324"/>
          </a:xfrm>
        </p:spPr>
        <p:txBody>
          <a:bodyPr/>
          <a:lstStyle/>
          <a:p>
            <a:fld id="{C745B715-9656-4E20-BF9D-86BFE4607092}" type="slidenum">
              <a:rPr lang="zh-CN" altLang="en-US" sz="1600" b="1" smtClean="0">
                <a:solidFill>
                  <a:srgbClr val="002060"/>
                </a:solidFill>
              </a:rPr>
              <a:t>9</a:t>
            </a:fld>
            <a:endParaRPr lang="zh-CN" altLang="en-US" sz="1600" b="1" dirty="0">
              <a:solidFill>
                <a:srgbClr val="00206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ChangeArrowheads="1"/>
          </p:cNvSpPr>
          <p:nvPr/>
        </p:nvSpPr>
        <p:spPr bwMode="auto">
          <a:xfrm>
            <a:off x="755651" y="1268414"/>
            <a:ext cx="2173276" cy="369332"/>
          </a:xfrm>
          <a:prstGeom prst="rect">
            <a:avLst/>
          </a:prstGeom>
          <a:solidFill>
            <a:srgbClr val="00FFFF"/>
          </a:solidFill>
          <a:ln w="9525">
            <a:solidFill>
              <a:srgbClr val="3366FF"/>
            </a:solidFill>
            <a:miter lim="800000"/>
          </a:ln>
        </p:spPr>
        <p:txBody>
          <a:bodyPr wrap="square">
            <a:spAutoFit/>
          </a:bodyPr>
          <a:lstStyle/>
          <a:p>
            <a:r>
              <a:rPr lang="zh-CN" altLang="en-US" dirty="0" smtClean="0"/>
              <a:t> ③ </a:t>
            </a:r>
            <a:r>
              <a:rPr lang="zh-CN" altLang="en-US" sz="1800" dirty="0"/>
              <a:t>机柜功耗试验</a:t>
            </a:r>
          </a:p>
        </p:txBody>
      </p:sp>
      <p:pic>
        <p:nvPicPr>
          <p:cNvPr id="10" name="Picture 4"/>
          <p:cNvPicPr>
            <a:picLocks noChangeAspect="1" noChangeArrowheads="1"/>
          </p:cNvPicPr>
          <p:nvPr/>
        </p:nvPicPr>
        <p:blipFill>
          <a:blip r:embed="rId2" cstate="print"/>
          <a:srcRect/>
          <a:stretch>
            <a:fillRect/>
          </a:stretch>
        </p:blipFill>
        <p:spPr bwMode="auto">
          <a:xfrm>
            <a:off x="769938" y="1773238"/>
            <a:ext cx="6063915" cy="3141414"/>
          </a:xfrm>
          <a:prstGeom prst="rect">
            <a:avLst/>
          </a:prstGeom>
          <a:noFill/>
          <a:ln w="9525">
            <a:noFill/>
            <a:miter lim="800000"/>
            <a:headEnd/>
            <a:tailEnd/>
          </a:ln>
        </p:spPr>
      </p:pic>
      <p:pic>
        <p:nvPicPr>
          <p:cNvPr id="11" name="Picture 2"/>
          <p:cNvPicPr>
            <a:picLocks noChangeAspect="1" noChangeArrowheads="1"/>
          </p:cNvPicPr>
          <p:nvPr/>
        </p:nvPicPr>
        <p:blipFill>
          <a:blip r:embed="rId3" cstate="print"/>
          <a:srcRect b="13362"/>
          <a:stretch>
            <a:fillRect/>
          </a:stretch>
        </p:blipFill>
        <p:spPr bwMode="auto">
          <a:xfrm>
            <a:off x="0" y="-53900"/>
            <a:ext cx="7561263" cy="1347815"/>
          </a:xfrm>
          <a:prstGeom prst="rect">
            <a:avLst/>
          </a:prstGeom>
          <a:noFill/>
          <a:ln w="9525">
            <a:noFill/>
            <a:miter lim="800000"/>
            <a:headEnd/>
            <a:tailEnd/>
          </a:ln>
        </p:spPr>
      </p:pic>
      <p:pic>
        <p:nvPicPr>
          <p:cNvPr id="12" name="Picture 2"/>
          <p:cNvPicPr>
            <a:picLocks noChangeAspect="1" noChangeArrowheads="1"/>
          </p:cNvPicPr>
          <p:nvPr/>
        </p:nvPicPr>
        <p:blipFill>
          <a:blip r:embed="rId4" cstate="print"/>
          <a:srcRect l="37885" t="24414" r="35761" b="11132"/>
          <a:stretch>
            <a:fillRect/>
          </a:stretch>
        </p:blipFill>
        <p:spPr bwMode="auto">
          <a:xfrm>
            <a:off x="540271" y="5058668"/>
            <a:ext cx="2772001" cy="4006817"/>
          </a:xfrm>
          <a:prstGeom prst="rect">
            <a:avLst/>
          </a:prstGeom>
          <a:noFill/>
          <a:ln w="9525">
            <a:noFill/>
            <a:miter lim="800000"/>
            <a:headEnd/>
            <a:tailEnd/>
          </a:ln>
          <a:effectLst/>
        </p:spPr>
      </p:pic>
      <p:pic>
        <p:nvPicPr>
          <p:cNvPr id="13" name="Picture 4"/>
          <p:cNvPicPr>
            <a:picLocks noChangeAspect="1" noChangeArrowheads="1"/>
          </p:cNvPicPr>
          <p:nvPr/>
        </p:nvPicPr>
        <p:blipFill>
          <a:blip r:embed="rId5" cstate="print"/>
          <a:srcRect l="29100" t="23438" r="27525" b="15038"/>
          <a:stretch>
            <a:fillRect/>
          </a:stretch>
        </p:blipFill>
        <p:spPr bwMode="auto">
          <a:xfrm>
            <a:off x="3312275" y="5058668"/>
            <a:ext cx="3420685" cy="3816424"/>
          </a:xfrm>
          <a:prstGeom prst="rect">
            <a:avLst/>
          </a:prstGeom>
          <a:noFill/>
          <a:ln w="9525">
            <a:noFill/>
            <a:miter lim="800000"/>
            <a:headEnd/>
            <a:tailEnd/>
          </a:ln>
          <a:effectLst/>
        </p:spPr>
      </p:pic>
      <p:sp>
        <p:nvSpPr>
          <p:cNvPr id="14" name="圆角矩形 13"/>
          <p:cNvSpPr/>
          <p:nvPr/>
        </p:nvSpPr>
        <p:spPr bwMode="auto">
          <a:xfrm>
            <a:off x="5652839" y="8299028"/>
            <a:ext cx="432048" cy="285182"/>
          </a:xfrm>
          <a:prstGeom prst="roundRect">
            <a:avLst/>
          </a:prstGeom>
          <a:noFill/>
          <a:ln w="57150" cap="flat" cmpd="sng" algn="ctr">
            <a:solidFill>
              <a:srgbClr val="22E635"/>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600" b="0" i="0" u="none" strike="noStrike" cap="none" normalizeH="0" baseline="0" smtClean="0">
              <a:ln>
                <a:noFill/>
              </a:ln>
              <a:solidFill>
                <a:schemeClr val="tx1"/>
              </a:solidFill>
              <a:effectLst/>
              <a:latin typeface="Arial" panose="020B0604020202020204" pitchFamily="34" charset="0"/>
            </a:endParaRPr>
          </a:p>
        </p:txBody>
      </p:sp>
      <p:sp>
        <p:nvSpPr>
          <p:cNvPr id="15" name="TextBox 14"/>
          <p:cNvSpPr txBox="1"/>
          <p:nvPr/>
        </p:nvSpPr>
        <p:spPr>
          <a:xfrm>
            <a:off x="684287" y="9091116"/>
            <a:ext cx="6048672" cy="652486"/>
          </a:xfrm>
          <a:prstGeom prst="rect">
            <a:avLst/>
          </a:prstGeom>
          <a:solidFill>
            <a:srgbClr val="FFFF00"/>
          </a:solidFill>
        </p:spPr>
        <p:txBody>
          <a:bodyPr wrap="square" rtlCol="0">
            <a:spAutoFit/>
          </a:bodyPr>
          <a:lstStyle/>
          <a:p>
            <a:pPr algn="ctr">
              <a:lnSpc>
                <a:spcPct val="130000"/>
              </a:lnSpc>
              <a:buFont typeface="Wingdings" panose="05000000000000000000" pitchFamily="2" charset="2"/>
              <a:buChar char="n"/>
            </a:pPr>
            <a:r>
              <a:rPr lang="zh-CN" altLang="en-US" sz="1400" b="1" dirty="0" smtClean="0">
                <a:latin typeface="黑体" panose="02010609060101010101" pitchFamily="2" charset="-122"/>
                <a:ea typeface="黑体" panose="02010609060101010101" pitchFamily="2" charset="-122"/>
              </a:rPr>
              <a:t> 机柜功耗：金华中兴机柜连续工作</a:t>
            </a:r>
            <a:r>
              <a:rPr lang="en-US" altLang="zh-CN" sz="1400" b="1" dirty="0" smtClean="0">
                <a:latin typeface="黑体" panose="02010609060101010101" pitchFamily="2" charset="-122"/>
                <a:ea typeface="黑体" panose="02010609060101010101" pitchFamily="2" charset="-122"/>
              </a:rPr>
              <a:t>5h</a:t>
            </a:r>
            <a:r>
              <a:rPr lang="zh-CN" altLang="en-US" sz="1400" b="1" dirty="0" smtClean="0">
                <a:latin typeface="黑体" panose="02010609060101010101" pitchFamily="2" charset="-122"/>
                <a:ea typeface="黑体" panose="02010609060101010101" pitchFamily="2" charset="-122"/>
              </a:rPr>
              <a:t>功耗</a:t>
            </a:r>
            <a:r>
              <a:rPr lang="en-US" altLang="zh-CN" sz="1400" b="1" dirty="0" smtClean="0">
                <a:latin typeface="黑体" panose="02010609060101010101" pitchFamily="2" charset="-122"/>
                <a:ea typeface="黑体" panose="02010609060101010101" pitchFamily="2" charset="-122"/>
              </a:rPr>
              <a:t>647W ▪ h</a:t>
            </a:r>
            <a:r>
              <a:rPr lang="zh-CN" altLang="en-US" sz="1400" b="1" dirty="0" smtClean="0">
                <a:latin typeface="黑体" panose="02010609060101010101" pitchFamily="2" charset="-122"/>
                <a:ea typeface="黑体" panose="02010609060101010101" pitchFamily="2" charset="-122"/>
              </a:rPr>
              <a:t>，</a:t>
            </a:r>
            <a:endParaRPr lang="en-US" altLang="zh-CN" sz="1400" b="1" dirty="0" smtClean="0">
              <a:latin typeface="黑体" panose="02010609060101010101" pitchFamily="2" charset="-122"/>
              <a:ea typeface="黑体" panose="02010609060101010101" pitchFamily="2" charset="-122"/>
            </a:endParaRPr>
          </a:p>
          <a:p>
            <a:pPr algn="ctr">
              <a:lnSpc>
                <a:spcPct val="130000"/>
              </a:lnSpc>
            </a:pPr>
            <a:r>
              <a:rPr lang="zh-CN" altLang="en-US" sz="1400" b="1" dirty="0" smtClean="0">
                <a:latin typeface="黑体" panose="02010609060101010101" pitchFamily="2" charset="-122"/>
                <a:ea typeface="黑体" panose="02010609060101010101" pitchFamily="2" charset="-122"/>
              </a:rPr>
              <a:t>仅为同类机柜的</a:t>
            </a:r>
            <a:r>
              <a:rPr lang="en-US" altLang="zh-CN" sz="1400" b="1" dirty="0" smtClean="0">
                <a:latin typeface="黑体" panose="02010609060101010101" pitchFamily="2" charset="-122"/>
                <a:ea typeface="黑体" panose="02010609060101010101" pitchFamily="2" charset="-122"/>
              </a:rPr>
              <a:t>1/2 </a:t>
            </a:r>
            <a:r>
              <a:rPr lang="zh-CN" altLang="en-US" sz="1400" b="1" dirty="0" smtClean="0">
                <a:latin typeface="黑体" panose="02010609060101010101" pitchFamily="2" charset="-122"/>
                <a:ea typeface="黑体" panose="02010609060101010101" pitchFamily="2" charset="-122"/>
              </a:rPr>
              <a:t>。</a:t>
            </a:r>
            <a:endParaRPr lang="en-US" altLang="zh-CN" sz="1400" b="1" dirty="0" smtClean="0">
              <a:latin typeface="黑体" panose="02010609060101010101" pitchFamily="2" charset="-122"/>
              <a:ea typeface="黑体" panose="02010609060101010101" pitchFamily="2" charset="-122"/>
            </a:endParaRPr>
          </a:p>
        </p:txBody>
      </p:sp>
      <p:sp>
        <p:nvSpPr>
          <p:cNvPr id="25" name="矩形 24"/>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6" name="矩形 25"/>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7" name="灯片编号占位符 11"/>
          <p:cNvSpPr>
            <a:spLocks noGrp="1"/>
          </p:cNvSpPr>
          <p:nvPr>
            <p:ph type="sldNum" sz="quarter" idx="12"/>
          </p:nvPr>
        </p:nvSpPr>
        <p:spPr>
          <a:xfrm>
            <a:off x="6156895" y="9739188"/>
            <a:ext cx="540159" cy="569324"/>
          </a:xfrm>
        </p:spPr>
        <p:txBody>
          <a:bodyPr/>
          <a:lstStyle/>
          <a:p>
            <a:fld id="{C745B715-9656-4E20-BF9D-86BFE4607092}" type="slidenum">
              <a:rPr lang="zh-CN" altLang="en-US" sz="1600" b="1" smtClean="0">
                <a:solidFill>
                  <a:srgbClr val="002060"/>
                </a:solidFill>
              </a:rPr>
              <a:t>10</a:t>
            </a:fld>
            <a:endParaRPr lang="zh-CN" altLang="en-US" sz="1600" b="1" dirty="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b="13362"/>
          <a:stretch>
            <a:fillRect/>
          </a:stretch>
        </p:blipFill>
        <p:spPr bwMode="auto">
          <a:xfrm>
            <a:off x="0" y="-53900"/>
            <a:ext cx="7561263" cy="1347815"/>
          </a:xfrm>
          <a:prstGeom prst="rect">
            <a:avLst/>
          </a:prstGeom>
          <a:noFill/>
          <a:ln w="9525">
            <a:noFill/>
            <a:miter lim="800000"/>
            <a:headEnd/>
            <a:tailEnd/>
          </a:ln>
        </p:spPr>
      </p:pic>
      <p:sp>
        <p:nvSpPr>
          <p:cNvPr id="16" name="AutoShape 6"/>
          <p:cNvSpPr>
            <a:spLocks noChangeArrowheads="1"/>
          </p:cNvSpPr>
          <p:nvPr/>
        </p:nvSpPr>
        <p:spPr bwMode="auto">
          <a:xfrm>
            <a:off x="2608552" y="1491392"/>
            <a:ext cx="2571768" cy="439515"/>
          </a:xfrm>
          <a:prstGeom prst="roundRect">
            <a:avLst>
              <a:gd name="adj" fmla="val 50000"/>
            </a:avLst>
          </a:prstGeom>
          <a:solidFill>
            <a:schemeClr val="accent1">
              <a:lumMod val="60000"/>
              <a:lumOff val="40000"/>
            </a:schemeClr>
          </a:solidFill>
          <a:ln w="3175">
            <a:solidFill>
              <a:schemeClr val="accent1">
                <a:lumMod val="60000"/>
                <a:lumOff val="40000"/>
              </a:schemeClr>
            </a:solidFill>
            <a:round/>
          </a:ln>
        </p:spPr>
        <p:txBody>
          <a:bodyPr wrap="none" anchor="ctr"/>
          <a:lstStyle/>
          <a:p>
            <a:pPr algn="ctr"/>
            <a:r>
              <a:rPr lang="en-US" altLang="zh-CN" sz="2200" b="0" dirty="0" smtClean="0">
                <a:latin typeface="黑体" panose="02010609060101010101" pitchFamily="2" charset="-122"/>
                <a:ea typeface="黑体" panose="02010609060101010101" pitchFamily="2" charset="-122"/>
              </a:rPr>
              <a:t>2</a:t>
            </a:r>
            <a:r>
              <a:rPr lang="zh-CN" altLang="en-US" sz="2200" b="0" dirty="0" smtClean="0">
                <a:latin typeface="黑体" panose="02010609060101010101" pitchFamily="2" charset="-122"/>
                <a:ea typeface="黑体" panose="02010609060101010101" pitchFamily="2" charset="-122"/>
              </a:rPr>
              <a:t>、机柜整体强度  </a:t>
            </a:r>
            <a:endParaRPr lang="zh-CN" altLang="en-US" sz="2200" b="0" dirty="0">
              <a:latin typeface="黑体" panose="02010609060101010101" pitchFamily="2" charset="-122"/>
              <a:ea typeface="黑体" panose="02010609060101010101" pitchFamily="2" charset="-122"/>
            </a:endParaRPr>
          </a:p>
        </p:txBody>
      </p:sp>
      <p:sp>
        <p:nvSpPr>
          <p:cNvPr id="27" name="矩形 26"/>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8" name="矩形 27"/>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9" name="灯片编号占位符 11"/>
          <p:cNvSpPr>
            <a:spLocks noGrp="1"/>
          </p:cNvSpPr>
          <p:nvPr>
            <p:ph type="sldNum" sz="quarter" idx="12"/>
          </p:nvPr>
        </p:nvSpPr>
        <p:spPr>
          <a:xfrm>
            <a:off x="6156895" y="9739188"/>
            <a:ext cx="540159" cy="569324"/>
          </a:xfrm>
        </p:spPr>
        <p:txBody>
          <a:bodyPr/>
          <a:lstStyle/>
          <a:p>
            <a:fld id="{C745B715-9656-4E20-BF9D-86BFE4607092}" type="slidenum">
              <a:rPr lang="zh-CN" altLang="en-US" sz="1600" b="1" smtClean="0">
                <a:solidFill>
                  <a:srgbClr val="002060"/>
                </a:solidFill>
              </a:rPr>
              <a:t>11</a:t>
            </a:fld>
            <a:endParaRPr lang="zh-CN" altLang="en-US" sz="1600" b="1" dirty="0">
              <a:solidFill>
                <a:srgbClr val="002060"/>
              </a:solidFill>
            </a:endParaRPr>
          </a:p>
        </p:txBody>
      </p:sp>
      <p:pic>
        <p:nvPicPr>
          <p:cNvPr id="47" name="图片 1" descr="C:\DOCUME~1\ADMINI~1\LOCALS~1\Temp\Wiz\7751171.png"/>
          <p:cNvPicPr>
            <a:picLocks noChangeAspect="1" noChangeArrowheads="1"/>
          </p:cNvPicPr>
          <p:nvPr/>
        </p:nvPicPr>
        <p:blipFill>
          <a:blip r:embed="rId3"/>
          <a:srcRect/>
          <a:stretch>
            <a:fillRect/>
          </a:stretch>
        </p:blipFill>
        <p:spPr bwMode="auto">
          <a:xfrm>
            <a:off x="1404367" y="2538388"/>
            <a:ext cx="4497686" cy="60054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b="13362"/>
          <a:stretch>
            <a:fillRect/>
          </a:stretch>
        </p:blipFill>
        <p:spPr bwMode="auto">
          <a:xfrm>
            <a:off x="0" y="-53900"/>
            <a:ext cx="7561263" cy="1347815"/>
          </a:xfrm>
          <a:prstGeom prst="rect">
            <a:avLst/>
          </a:prstGeom>
          <a:noFill/>
          <a:ln w="9525">
            <a:noFill/>
            <a:miter lim="800000"/>
            <a:headEnd/>
            <a:tailEnd/>
          </a:ln>
        </p:spPr>
      </p:pic>
      <p:pic>
        <p:nvPicPr>
          <p:cNvPr id="4" name="Picture 8" descr="NK)T(@Q${L_V0W)0(GDHFBV"/>
          <p:cNvPicPr>
            <a:picLocks noChangeAspect="1" noChangeArrowheads="1"/>
          </p:cNvPicPr>
          <p:nvPr/>
        </p:nvPicPr>
        <p:blipFill>
          <a:blip r:embed="rId3" cstate="print"/>
          <a:srcRect/>
          <a:stretch>
            <a:fillRect/>
          </a:stretch>
        </p:blipFill>
        <p:spPr bwMode="auto">
          <a:xfrm>
            <a:off x="1034085" y="2394372"/>
            <a:ext cx="3312368" cy="2016224"/>
          </a:xfrm>
          <a:prstGeom prst="rect">
            <a:avLst/>
          </a:prstGeom>
          <a:noFill/>
          <a:ln w="9525">
            <a:noFill/>
            <a:miter lim="800000"/>
            <a:headEnd/>
            <a:tailEnd/>
          </a:ln>
        </p:spPr>
      </p:pic>
      <p:sp>
        <p:nvSpPr>
          <p:cNvPr id="6" name="Text Box 7"/>
          <p:cNvSpPr txBox="1">
            <a:spLocks noChangeArrowheads="1"/>
          </p:cNvSpPr>
          <p:nvPr/>
        </p:nvSpPr>
        <p:spPr bwMode="auto">
          <a:xfrm>
            <a:off x="4418461" y="2394372"/>
            <a:ext cx="2603571" cy="2182136"/>
          </a:xfrm>
          <a:prstGeom prst="rect">
            <a:avLst/>
          </a:prstGeom>
          <a:noFill/>
          <a:ln w="9525">
            <a:noFill/>
            <a:miter lim="800000"/>
          </a:ln>
        </p:spPr>
        <p:txBody>
          <a:bodyPr wrap="square">
            <a:spAutoFit/>
          </a:bodyPr>
          <a:lstStyle/>
          <a:p>
            <a:pPr>
              <a:lnSpc>
                <a:spcPct val="120000"/>
              </a:lnSpc>
              <a:spcBef>
                <a:spcPct val="50000"/>
              </a:spcBef>
              <a:buFont typeface="Wingdings" panose="05000000000000000000" pitchFamily="2" charset="2"/>
              <a:buChar char="Ø"/>
            </a:pPr>
            <a:r>
              <a:rPr lang="zh-CN" altLang="en-US" sz="1400" b="0" dirty="0" smtClean="0">
                <a:latin typeface="黑体" panose="02010609060101010101" pitchFamily="2" charset="-122"/>
                <a:ea typeface="黑体" panose="02010609060101010101" pitchFamily="2" charset="-122"/>
              </a:rPr>
              <a:t> </a:t>
            </a:r>
            <a:r>
              <a:rPr lang="zh-CN" altLang="en-US" sz="1400" b="0" dirty="0" smtClean="0">
                <a:latin typeface="+mn-ea"/>
              </a:rPr>
              <a:t>外层钢板</a:t>
            </a:r>
            <a:r>
              <a:rPr lang="en-US" altLang="zh-CN" sz="1400" b="0" dirty="0" smtClean="0">
                <a:latin typeface="+mn-ea"/>
              </a:rPr>
              <a:t>1mm</a:t>
            </a:r>
            <a:r>
              <a:rPr lang="zh-CN" altLang="en-US" sz="1400" b="0" dirty="0" smtClean="0">
                <a:latin typeface="+mn-ea"/>
              </a:rPr>
              <a:t>彩</a:t>
            </a:r>
            <a:r>
              <a:rPr lang="zh-CN" altLang="en-US" sz="1400" b="0" dirty="0">
                <a:latin typeface="+mn-ea"/>
              </a:rPr>
              <a:t>涂</a:t>
            </a:r>
            <a:r>
              <a:rPr lang="zh-CN" altLang="en-US" sz="1400" b="0" dirty="0" smtClean="0">
                <a:latin typeface="+mn-ea"/>
              </a:rPr>
              <a:t>板，</a:t>
            </a:r>
            <a:endParaRPr lang="en-US" altLang="zh-CN" sz="1400" b="0" dirty="0" smtClean="0">
              <a:latin typeface="+mn-ea"/>
            </a:endParaRPr>
          </a:p>
          <a:p>
            <a:pPr>
              <a:lnSpc>
                <a:spcPct val="120000"/>
              </a:lnSpc>
              <a:spcBef>
                <a:spcPct val="50000"/>
              </a:spcBef>
            </a:pPr>
            <a:r>
              <a:rPr lang="en-US" altLang="zh-CN" sz="1400" b="0" dirty="0" smtClean="0">
                <a:latin typeface="+mn-ea"/>
              </a:rPr>
              <a:t>   </a:t>
            </a:r>
            <a:r>
              <a:rPr lang="zh-CN" altLang="en-US" sz="1400" b="0" dirty="0" smtClean="0">
                <a:latin typeface="+mn-ea"/>
              </a:rPr>
              <a:t>内侧</a:t>
            </a:r>
            <a:r>
              <a:rPr lang="en-US" altLang="zh-CN" sz="1400" b="0" dirty="0" smtClean="0">
                <a:latin typeface="+mn-ea"/>
              </a:rPr>
              <a:t>0.5mm</a:t>
            </a:r>
            <a:r>
              <a:rPr lang="zh-CN" altLang="en-US" sz="1400" b="0" dirty="0">
                <a:latin typeface="+mn-ea"/>
              </a:rPr>
              <a:t>彩涂板；</a:t>
            </a:r>
          </a:p>
          <a:p>
            <a:pPr>
              <a:lnSpc>
                <a:spcPct val="120000"/>
              </a:lnSpc>
              <a:spcBef>
                <a:spcPct val="50000"/>
              </a:spcBef>
              <a:buFont typeface="Wingdings" panose="05000000000000000000" pitchFamily="2" charset="2"/>
              <a:buChar char="Ø"/>
            </a:pPr>
            <a:r>
              <a:rPr lang="zh-CN" altLang="en-US" sz="1400" b="0" dirty="0" smtClean="0">
                <a:latin typeface="+mn-ea"/>
              </a:rPr>
              <a:t> 钢板</a:t>
            </a:r>
            <a:r>
              <a:rPr lang="zh-CN" altLang="en-US" sz="1400" b="0" dirty="0">
                <a:latin typeface="+mn-ea"/>
              </a:rPr>
              <a:t>中间内置钢筋加强</a:t>
            </a:r>
            <a:r>
              <a:rPr lang="zh-CN" altLang="en-US" sz="1400" b="0" dirty="0" smtClean="0">
                <a:latin typeface="+mn-ea"/>
              </a:rPr>
              <a:t>网；</a:t>
            </a:r>
            <a:endParaRPr lang="zh-CN" altLang="en-US" sz="1400" b="0" dirty="0">
              <a:latin typeface="+mn-ea"/>
            </a:endParaRPr>
          </a:p>
          <a:p>
            <a:pPr>
              <a:lnSpc>
                <a:spcPct val="120000"/>
              </a:lnSpc>
              <a:spcBef>
                <a:spcPct val="50000"/>
              </a:spcBef>
              <a:buFont typeface="Wingdings" panose="05000000000000000000" pitchFamily="2" charset="2"/>
              <a:buChar char="Ø"/>
            </a:pPr>
            <a:r>
              <a:rPr lang="zh-CN" altLang="en-US" sz="1400" b="0" dirty="0" smtClean="0">
                <a:latin typeface="+mn-ea"/>
              </a:rPr>
              <a:t> 四周</a:t>
            </a:r>
            <a:r>
              <a:rPr lang="zh-CN" altLang="en-US" sz="1400" b="0" dirty="0">
                <a:latin typeface="+mn-ea"/>
              </a:rPr>
              <a:t>设置偏心</a:t>
            </a:r>
            <a:r>
              <a:rPr lang="zh-CN" altLang="en-US" sz="1400" b="0" dirty="0" smtClean="0">
                <a:latin typeface="+mn-ea"/>
              </a:rPr>
              <a:t>钩；</a:t>
            </a:r>
            <a:endParaRPr lang="en-US" altLang="zh-CN" sz="1400" b="0" dirty="0">
              <a:latin typeface="+mn-ea"/>
            </a:endParaRPr>
          </a:p>
          <a:p>
            <a:pPr>
              <a:lnSpc>
                <a:spcPct val="120000"/>
              </a:lnSpc>
              <a:spcBef>
                <a:spcPct val="50000"/>
              </a:spcBef>
              <a:buFont typeface="Wingdings" panose="05000000000000000000" pitchFamily="2" charset="2"/>
              <a:buChar char="Ø"/>
            </a:pPr>
            <a:r>
              <a:rPr lang="zh-CN" altLang="en-US" sz="1400" b="0" dirty="0" smtClean="0">
                <a:latin typeface="+mn-ea"/>
              </a:rPr>
              <a:t> 机柜底板</a:t>
            </a:r>
            <a:r>
              <a:rPr lang="zh-CN" altLang="en-US" sz="1400" b="0" dirty="0">
                <a:latin typeface="+mn-ea"/>
              </a:rPr>
              <a:t>静荷</a:t>
            </a:r>
            <a:r>
              <a:rPr lang="en-US" altLang="zh-CN" sz="1400" b="0" dirty="0">
                <a:latin typeface="+mn-ea"/>
              </a:rPr>
              <a:t>&gt;600kg/m</a:t>
            </a:r>
            <a:r>
              <a:rPr lang="en-US" altLang="zh-CN" sz="1400" b="0" baseline="30000" dirty="0">
                <a:latin typeface="+mn-ea"/>
              </a:rPr>
              <a:t>2</a:t>
            </a:r>
            <a:r>
              <a:rPr lang="en-US" altLang="zh-CN" sz="1400" b="0" dirty="0">
                <a:latin typeface="+mn-ea"/>
              </a:rPr>
              <a:t> </a:t>
            </a:r>
            <a:r>
              <a:rPr lang="zh-CN" altLang="en-US" sz="1400" b="0" dirty="0" smtClean="0">
                <a:latin typeface="+mn-ea"/>
              </a:rPr>
              <a:t>；</a:t>
            </a:r>
            <a:endParaRPr lang="en-US" altLang="zh-CN" sz="1400" b="0" dirty="0">
              <a:latin typeface="+mn-ea"/>
            </a:endParaRPr>
          </a:p>
          <a:p>
            <a:pPr>
              <a:lnSpc>
                <a:spcPct val="120000"/>
              </a:lnSpc>
              <a:spcBef>
                <a:spcPct val="50000"/>
              </a:spcBef>
            </a:pPr>
            <a:r>
              <a:rPr lang="en-US" altLang="zh-CN" sz="1400" b="0" dirty="0">
                <a:latin typeface="+mn-ea"/>
              </a:rPr>
              <a:t>  </a:t>
            </a:r>
            <a:r>
              <a:rPr lang="en-US" altLang="zh-CN" sz="1400" b="0" dirty="0" smtClean="0">
                <a:latin typeface="+mn-ea"/>
              </a:rPr>
              <a:t> </a:t>
            </a:r>
            <a:r>
              <a:rPr lang="zh-CN" altLang="en-US" sz="1400" b="0" dirty="0" smtClean="0">
                <a:latin typeface="+mn-ea"/>
              </a:rPr>
              <a:t>局部区域</a:t>
            </a:r>
            <a:r>
              <a:rPr lang="en-US" altLang="zh-CN" sz="1400" b="0" dirty="0" smtClean="0">
                <a:latin typeface="+mn-ea"/>
              </a:rPr>
              <a:t>&gt;1500kg/m</a:t>
            </a:r>
            <a:r>
              <a:rPr lang="en-US" altLang="zh-CN" sz="1400" b="0" baseline="30000" dirty="0" smtClean="0">
                <a:latin typeface="+mn-ea"/>
              </a:rPr>
              <a:t>2</a:t>
            </a:r>
            <a:r>
              <a:rPr lang="zh-CN" altLang="en-US" sz="1400" b="0" baseline="30000" dirty="0" smtClean="0">
                <a:latin typeface="+mn-ea"/>
              </a:rPr>
              <a:t>；</a:t>
            </a:r>
            <a:endParaRPr lang="zh-CN" altLang="en-US" sz="1400" b="0" dirty="0">
              <a:latin typeface="+mn-ea"/>
            </a:endParaRPr>
          </a:p>
        </p:txBody>
      </p:sp>
      <p:sp>
        <p:nvSpPr>
          <p:cNvPr id="7" name="Rectangle 2"/>
          <p:cNvSpPr>
            <a:spLocks noRot="1" noChangeArrowheads="1"/>
          </p:cNvSpPr>
          <p:nvPr/>
        </p:nvSpPr>
        <p:spPr bwMode="black">
          <a:xfrm>
            <a:off x="1044252" y="1458268"/>
            <a:ext cx="5400675" cy="431800"/>
          </a:xfrm>
          <a:prstGeom prst="rect">
            <a:avLst/>
          </a:prstGeom>
          <a:noFill/>
          <a:ln w="9525">
            <a:noFill/>
            <a:miter lim="800000"/>
          </a:ln>
        </p:spPr>
        <p:txBody>
          <a:bodyPr/>
          <a:lstStyle/>
          <a:p>
            <a:pPr marL="609600" indent="-609600" algn="ctr">
              <a:lnSpc>
                <a:spcPct val="90000"/>
              </a:lnSpc>
              <a:spcBef>
                <a:spcPct val="20000"/>
              </a:spcBef>
              <a:buClr>
                <a:schemeClr val="tx2"/>
              </a:buClr>
              <a:buFont typeface="Wingdings" panose="05000000000000000000" pitchFamily="2" charset="2"/>
              <a:buNone/>
            </a:pPr>
            <a:r>
              <a:rPr lang="zh-CN" altLang="en-US" sz="2000" b="1" dirty="0" smtClean="0">
                <a:solidFill>
                  <a:srgbClr val="FF0000"/>
                </a:solidFill>
                <a:latin typeface="宋体" panose="02010600030101010101" pitchFamily="2" charset="-122"/>
              </a:rPr>
              <a:t>机柜选用</a:t>
            </a:r>
            <a:r>
              <a:rPr lang="zh-CN" altLang="en-US" sz="2000" b="1" dirty="0">
                <a:solidFill>
                  <a:srgbClr val="FF0000"/>
                </a:solidFill>
                <a:latin typeface="宋体" panose="02010600030101010101" pitchFamily="2" charset="-122"/>
              </a:rPr>
              <a:t>了专利板材</a:t>
            </a:r>
            <a:r>
              <a:rPr lang="en-US" altLang="zh-CN" sz="2000" b="1" dirty="0">
                <a:solidFill>
                  <a:srgbClr val="FF0000"/>
                </a:solidFill>
                <a:latin typeface="宋体" panose="02010600030101010101" pitchFamily="2" charset="-122"/>
              </a:rPr>
              <a:t>――</a:t>
            </a:r>
            <a:r>
              <a:rPr lang="zh-CN" altLang="en-US" sz="2000" b="1" dirty="0">
                <a:solidFill>
                  <a:srgbClr val="FF0000"/>
                </a:solidFill>
                <a:latin typeface="宋体" panose="02010600030101010101" pitchFamily="2" charset="-122"/>
              </a:rPr>
              <a:t>聚氨脂防盗结构板</a:t>
            </a:r>
            <a:endParaRPr lang="en-US" altLang="zh-CN" sz="2000" b="1" dirty="0">
              <a:solidFill>
                <a:srgbClr val="FF0000"/>
              </a:solidFill>
              <a:latin typeface="宋体" panose="02010600030101010101" pitchFamily="2" charset="-122"/>
            </a:endParaRPr>
          </a:p>
        </p:txBody>
      </p:sp>
      <p:pic>
        <p:nvPicPr>
          <p:cNvPr id="9" name="Picture 10" descr="[}DTV~60@BF$Q2J5M4%D2CM"/>
          <p:cNvPicPr>
            <a:picLocks noChangeArrowheads="1"/>
          </p:cNvPicPr>
          <p:nvPr/>
        </p:nvPicPr>
        <p:blipFill>
          <a:blip r:embed="rId4" cstate="print"/>
          <a:srcRect/>
          <a:stretch>
            <a:fillRect/>
          </a:stretch>
        </p:blipFill>
        <p:spPr bwMode="auto">
          <a:xfrm>
            <a:off x="1034085" y="4698628"/>
            <a:ext cx="3312000" cy="2016224"/>
          </a:xfrm>
          <a:prstGeom prst="rect">
            <a:avLst/>
          </a:prstGeom>
          <a:noFill/>
          <a:ln w="9525">
            <a:noFill/>
            <a:miter lim="800000"/>
            <a:headEnd/>
            <a:tailEnd/>
          </a:ln>
        </p:spPr>
      </p:pic>
      <p:sp>
        <p:nvSpPr>
          <p:cNvPr id="10" name="Text Box 11"/>
          <p:cNvSpPr txBox="1">
            <a:spLocks noChangeArrowheads="1"/>
          </p:cNvSpPr>
          <p:nvPr/>
        </p:nvSpPr>
        <p:spPr bwMode="auto">
          <a:xfrm>
            <a:off x="4429744" y="4914652"/>
            <a:ext cx="2735263" cy="1083374"/>
          </a:xfrm>
          <a:prstGeom prst="rect">
            <a:avLst/>
          </a:prstGeom>
          <a:noFill/>
          <a:ln w="9525">
            <a:noFill/>
            <a:miter lim="800000"/>
          </a:ln>
        </p:spPr>
        <p:txBody>
          <a:bodyPr>
            <a:spAutoFit/>
          </a:bodyPr>
          <a:lstStyle/>
          <a:p>
            <a:pPr>
              <a:lnSpc>
                <a:spcPct val="120000"/>
              </a:lnSpc>
              <a:spcBef>
                <a:spcPct val="50000"/>
              </a:spcBef>
              <a:buFont typeface="Wingdings" panose="05000000000000000000" pitchFamily="2" charset="2"/>
              <a:buChar char="Ø"/>
            </a:pPr>
            <a:r>
              <a:rPr lang="zh-CN" altLang="en-US" sz="1400" dirty="0">
                <a:latin typeface="+mn-ea"/>
              </a:rPr>
              <a:t> 聚氨脂高压发泡填充； </a:t>
            </a:r>
          </a:p>
          <a:p>
            <a:pPr>
              <a:lnSpc>
                <a:spcPct val="120000"/>
              </a:lnSpc>
              <a:spcBef>
                <a:spcPct val="50000"/>
              </a:spcBef>
              <a:buFont typeface="Wingdings" panose="05000000000000000000" pitchFamily="2" charset="2"/>
              <a:buChar char="Ø"/>
            </a:pPr>
            <a:r>
              <a:rPr lang="zh-CN" altLang="en-US" sz="1400" dirty="0">
                <a:latin typeface="+mn-ea"/>
              </a:rPr>
              <a:t> 密度达</a:t>
            </a:r>
            <a:r>
              <a:rPr lang="en-US" altLang="zh-CN" sz="1400" dirty="0">
                <a:latin typeface="+mn-ea"/>
              </a:rPr>
              <a:t>40kg/m³</a:t>
            </a:r>
            <a:r>
              <a:rPr lang="zh-CN" altLang="en-US" sz="1400" dirty="0">
                <a:latin typeface="+mn-ea"/>
              </a:rPr>
              <a:t>；</a:t>
            </a:r>
          </a:p>
          <a:p>
            <a:pPr>
              <a:lnSpc>
                <a:spcPct val="120000"/>
              </a:lnSpc>
              <a:spcBef>
                <a:spcPct val="50000"/>
              </a:spcBef>
              <a:buFont typeface="Wingdings" panose="05000000000000000000" pitchFamily="2" charset="2"/>
              <a:buChar char="Ø"/>
            </a:pPr>
            <a:r>
              <a:rPr lang="zh-CN" altLang="en-US" sz="1400" dirty="0">
                <a:latin typeface="+mn-ea"/>
              </a:rPr>
              <a:t> 添加高效阻燃剂；</a:t>
            </a:r>
          </a:p>
        </p:txBody>
      </p:sp>
      <p:sp>
        <p:nvSpPr>
          <p:cNvPr id="22" name="矩形 21"/>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3" name="矩形 22"/>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4" name="灯片编号占位符 11"/>
          <p:cNvSpPr>
            <a:spLocks noGrp="1"/>
          </p:cNvSpPr>
          <p:nvPr>
            <p:ph type="sldNum" sz="quarter" idx="12"/>
          </p:nvPr>
        </p:nvSpPr>
        <p:spPr>
          <a:xfrm>
            <a:off x="6156895" y="9739188"/>
            <a:ext cx="540159" cy="569324"/>
          </a:xfrm>
        </p:spPr>
        <p:txBody>
          <a:bodyPr/>
          <a:lstStyle/>
          <a:p>
            <a:fld id="{C745B715-9656-4E20-BF9D-86BFE4607092}" type="slidenum">
              <a:rPr lang="zh-CN" altLang="en-US" sz="1600" b="1" smtClean="0">
                <a:solidFill>
                  <a:srgbClr val="002060"/>
                </a:solidFill>
              </a:rPr>
              <a:t>12</a:t>
            </a:fld>
            <a:endParaRPr lang="zh-CN" altLang="en-US" sz="1600" b="1" dirty="0">
              <a:solidFill>
                <a:srgbClr val="00206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b="13362"/>
          <a:stretch>
            <a:fillRect/>
          </a:stretch>
        </p:blipFill>
        <p:spPr bwMode="auto">
          <a:xfrm>
            <a:off x="0" y="-53900"/>
            <a:ext cx="7561263" cy="1347815"/>
          </a:xfrm>
          <a:prstGeom prst="rect">
            <a:avLst/>
          </a:prstGeom>
          <a:noFill/>
          <a:ln w="9525">
            <a:noFill/>
            <a:miter lim="800000"/>
            <a:headEnd/>
            <a:tailEnd/>
          </a:ln>
        </p:spPr>
      </p:pic>
      <p:sp>
        <p:nvSpPr>
          <p:cNvPr id="3" name="AutoShape 3"/>
          <p:cNvSpPr>
            <a:spLocks noChangeArrowheads="1"/>
          </p:cNvSpPr>
          <p:nvPr/>
        </p:nvSpPr>
        <p:spPr bwMode="auto">
          <a:xfrm>
            <a:off x="1332919" y="2322364"/>
            <a:ext cx="5040000" cy="604800"/>
          </a:xfrm>
          <a:prstGeom prst="roundRect">
            <a:avLst>
              <a:gd name="adj" fmla="val 16667"/>
            </a:avLst>
          </a:prstGeom>
          <a:solidFill>
            <a:srgbClr val="92D050"/>
          </a:solidFill>
        </p:spPr>
        <p:style>
          <a:lnRef idx="0">
            <a:schemeClr val="accent1"/>
          </a:lnRef>
          <a:fillRef idx="3">
            <a:schemeClr val="accent1"/>
          </a:fillRef>
          <a:effectRef idx="3">
            <a:schemeClr val="accent1"/>
          </a:effectRef>
          <a:fontRef idx="minor">
            <a:schemeClr val="lt1"/>
          </a:fontRef>
        </p:style>
        <p:txBody>
          <a:bodyPr wrap="none" lIns="107507" tIns="53754" rIns="107507" bIns="53754" anchor="ctr"/>
          <a:lstStyle/>
          <a:p>
            <a:pPr algn="ctr">
              <a:defRPr/>
            </a:pPr>
            <a:r>
              <a:rPr lang="zh-CN" altLang="en-US" sz="2200" b="1" dirty="0" smtClean="0">
                <a:solidFill>
                  <a:schemeClr val="bg1"/>
                </a:solidFill>
                <a:latin typeface="黑体" panose="02010609060101010101" pitchFamily="2" charset="-122"/>
                <a:ea typeface="黑体" panose="02010609060101010101" pitchFamily="2" charset="-122"/>
              </a:rPr>
              <a:t>（三）金华中兴室外机柜的第三次检测</a:t>
            </a:r>
            <a:endParaRPr lang="zh-CN" altLang="en-US" sz="2200" b="1" dirty="0">
              <a:solidFill>
                <a:schemeClr val="bg1"/>
              </a:solidFill>
              <a:latin typeface="黑体" panose="02010609060101010101" pitchFamily="2" charset="-122"/>
              <a:ea typeface="黑体" panose="02010609060101010101" pitchFamily="2" charset="-122"/>
            </a:endParaRPr>
          </a:p>
        </p:txBody>
      </p:sp>
      <p:sp>
        <p:nvSpPr>
          <p:cNvPr id="4" name="AutoShape 49"/>
          <p:cNvSpPr>
            <a:spLocks noChangeArrowheads="1"/>
          </p:cNvSpPr>
          <p:nvPr/>
        </p:nvSpPr>
        <p:spPr bwMode="auto">
          <a:xfrm>
            <a:off x="1188334" y="3780726"/>
            <a:ext cx="5400609" cy="576000"/>
          </a:xfrm>
          <a:prstGeom prst="roundRect">
            <a:avLst>
              <a:gd name="adj" fmla="val 16667"/>
            </a:avLst>
          </a:prstGeom>
          <a:gradFill rotWithShape="1">
            <a:gsLst>
              <a:gs pos="0">
                <a:srgbClr val="3B3BB3">
                  <a:gamma/>
                  <a:shade val="46275"/>
                  <a:invGamma/>
                </a:srgbClr>
              </a:gs>
              <a:gs pos="50000">
                <a:srgbClr val="3B3BB3"/>
              </a:gs>
              <a:gs pos="100000">
                <a:srgbClr val="3B3BB3">
                  <a:gamma/>
                  <a:shade val="46275"/>
                  <a:invGamma/>
                </a:srgbClr>
              </a:gs>
            </a:gsLst>
            <a:lin ang="2700000" scaled="1"/>
          </a:gradFill>
          <a:ln w="9525">
            <a:noFill/>
            <a:round/>
          </a:ln>
          <a:effectLst>
            <a:outerShdw dist="107763" dir="2700000" algn="ctr" rotWithShape="0">
              <a:schemeClr val="bg2">
                <a:alpha val="50000"/>
              </a:schemeClr>
            </a:outerShdw>
          </a:effectLst>
        </p:spPr>
        <p:txBody>
          <a:bodyPr wrap="none" anchor="ctr"/>
          <a:lstStyle/>
          <a:p>
            <a:pPr>
              <a:defRPr/>
            </a:pPr>
            <a:r>
              <a:rPr lang="en-US" altLang="zh-CN" sz="1800" dirty="0" smtClean="0">
                <a:solidFill>
                  <a:schemeClr val="bg1"/>
                </a:solidFill>
                <a:latin typeface="宋体" panose="02010600030101010101" pitchFamily="2" charset="-122"/>
              </a:rPr>
              <a:t>1.</a:t>
            </a:r>
            <a:r>
              <a:rPr lang="zh-CN" altLang="en-US" sz="1800" dirty="0" smtClean="0">
                <a:solidFill>
                  <a:schemeClr val="bg1"/>
                </a:solidFill>
                <a:latin typeface="宋体" panose="02010600030101010101" pitchFamily="2" charset="-122"/>
              </a:rPr>
              <a:t>户外机柜检测报告（泰尔检测，</a:t>
            </a:r>
            <a:r>
              <a:rPr lang="en-US" altLang="zh-CN" sz="1800" dirty="0" smtClean="0">
                <a:solidFill>
                  <a:schemeClr val="bg1"/>
                </a:solidFill>
                <a:latin typeface="宋体" panose="02010600030101010101" pitchFamily="2" charset="-122"/>
              </a:rPr>
              <a:t>B16X75332 </a:t>
            </a:r>
            <a:r>
              <a:rPr lang="zh-CN" altLang="en-US" sz="1800" dirty="0" smtClean="0">
                <a:solidFill>
                  <a:schemeClr val="bg1"/>
                </a:solidFill>
                <a:latin typeface="宋体" panose="02010600030101010101" pitchFamily="2" charset="-122"/>
              </a:rPr>
              <a:t>）</a:t>
            </a:r>
            <a:r>
              <a:rPr lang="zh-CN" altLang="en-US" sz="1800" dirty="0" smtClean="0">
                <a:solidFill>
                  <a:schemeClr val="bg1"/>
                </a:solidFill>
              </a:rPr>
              <a:t> </a:t>
            </a:r>
            <a:r>
              <a:rPr lang="zh-CN" altLang="en-US" sz="1800" dirty="0" smtClean="0"/>
              <a:t> </a:t>
            </a:r>
            <a:endParaRPr lang="zh-CN" altLang="en-US" sz="1800" dirty="0"/>
          </a:p>
        </p:txBody>
      </p:sp>
      <p:sp>
        <p:nvSpPr>
          <p:cNvPr id="5" name="AutoShape 49"/>
          <p:cNvSpPr>
            <a:spLocks noChangeArrowheads="1"/>
          </p:cNvSpPr>
          <p:nvPr/>
        </p:nvSpPr>
        <p:spPr bwMode="auto">
          <a:xfrm>
            <a:off x="1188334" y="4856388"/>
            <a:ext cx="5400609" cy="576000"/>
          </a:xfrm>
          <a:prstGeom prst="roundRect">
            <a:avLst>
              <a:gd name="adj" fmla="val 16667"/>
            </a:avLst>
          </a:prstGeom>
          <a:gradFill rotWithShape="1">
            <a:gsLst>
              <a:gs pos="0">
                <a:srgbClr val="3B3BB3">
                  <a:gamma/>
                  <a:shade val="46275"/>
                  <a:invGamma/>
                </a:srgbClr>
              </a:gs>
              <a:gs pos="50000">
                <a:srgbClr val="3B3BB3"/>
              </a:gs>
              <a:gs pos="100000">
                <a:srgbClr val="3B3BB3">
                  <a:gamma/>
                  <a:shade val="46275"/>
                  <a:invGamma/>
                </a:srgbClr>
              </a:gs>
            </a:gsLst>
            <a:lin ang="2700000" scaled="1"/>
          </a:gradFill>
          <a:ln w="9525">
            <a:noFill/>
            <a:round/>
          </a:ln>
          <a:effectLst>
            <a:outerShdw dist="107763" dir="2700000" algn="ctr" rotWithShape="0">
              <a:schemeClr val="bg2">
                <a:alpha val="50000"/>
              </a:schemeClr>
            </a:outerShdw>
          </a:effectLst>
        </p:spPr>
        <p:txBody>
          <a:bodyPr wrap="none" anchor="ctr"/>
          <a:lstStyle/>
          <a:p>
            <a:pPr>
              <a:defRPr/>
            </a:pPr>
            <a:r>
              <a:rPr lang="en-US" altLang="zh-CN" sz="1800" dirty="0" smtClean="0">
                <a:solidFill>
                  <a:schemeClr val="bg1"/>
                </a:solidFill>
                <a:latin typeface="宋体" panose="02010600030101010101" pitchFamily="2" charset="-122"/>
              </a:rPr>
              <a:t>2.</a:t>
            </a:r>
            <a:r>
              <a:rPr lang="zh-CN" altLang="en-US" sz="1800" dirty="0" smtClean="0">
                <a:solidFill>
                  <a:schemeClr val="bg1"/>
                </a:solidFill>
                <a:latin typeface="宋体" panose="02010600030101010101" pitchFamily="2" charset="-122"/>
              </a:rPr>
              <a:t>户外机柜隔热性能检测（泰尔检测，</a:t>
            </a:r>
            <a:r>
              <a:rPr lang="en-US" altLang="zh-CN" sz="1800" dirty="0" smtClean="0">
                <a:solidFill>
                  <a:schemeClr val="bg1"/>
                </a:solidFill>
                <a:latin typeface="宋体" panose="02010600030101010101" pitchFamily="2" charset="-122"/>
              </a:rPr>
              <a:t>B15X71710 </a:t>
            </a:r>
            <a:r>
              <a:rPr lang="zh-CN" altLang="en-US" sz="1800" dirty="0" smtClean="0">
                <a:solidFill>
                  <a:schemeClr val="bg1"/>
                </a:solidFill>
                <a:latin typeface="宋体" panose="02010600030101010101" pitchFamily="2" charset="-122"/>
              </a:rPr>
              <a:t>）</a:t>
            </a:r>
            <a:r>
              <a:rPr lang="zh-CN" altLang="en-US" sz="1800" dirty="0" smtClean="0">
                <a:solidFill>
                  <a:schemeClr val="bg1"/>
                </a:solidFill>
              </a:rPr>
              <a:t> </a:t>
            </a:r>
            <a:r>
              <a:rPr lang="zh-CN" altLang="en-US" sz="1800" dirty="0" smtClean="0"/>
              <a:t> </a:t>
            </a:r>
            <a:endParaRPr lang="zh-CN" altLang="en-US" sz="1800" dirty="0"/>
          </a:p>
        </p:txBody>
      </p:sp>
      <p:sp>
        <p:nvSpPr>
          <p:cNvPr id="6" name="AutoShape 49"/>
          <p:cNvSpPr>
            <a:spLocks noChangeArrowheads="1"/>
          </p:cNvSpPr>
          <p:nvPr/>
        </p:nvSpPr>
        <p:spPr bwMode="auto">
          <a:xfrm>
            <a:off x="1188334" y="5927286"/>
            <a:ext cx="5400609" cy="576000"/>
          </a:xfrm>
          <a:prstGeom prst="roundRect">
            <a:avLst>
              <a:gd name="adj" fmla="val 16667"/>
            </a:avLst>
          </a:prstGeom>
          <a:gradFill rotWithShape="1">
            <a:gsLst>
              <a:gs pos="0">
                <a:srgbClr val="3B3BB3">
                  <a:gamma/>
                  <a:shade val="46275"/>
                  <a:invGamma/>
                </a:srgbClr>
              </a:gs>
              <a:gs pos="50000">
                <a:srgbClr val="3B3BB3"/>
              </a:gs>
              <a:gs pos="100000">
                <a:srgbClr val="3B3BB3">
                  <a:gamma/>
                  <a:shade val="46275"/>
                  <a:invGamma/>
                </a:srgbClr>
              </a:gs>
            </a:gsLst>
            <a:lin ang="2700000" scaled="1"/>
          </a:gradFill>
          <a:ln w="9525">
            <a:noFill/>
            <a:round/>
          </a:ln>
          <a:effectLst>
            <a:outerShdw dist="107763" dir="2700000" algn="ctr" rotWithShape="0">
              <a:schemeClr val="bg2">
                <a:alpha val="50000"/>
              </a:schemeClr>
            </a:outerShdw>
          </a:effectLst>
        </p:spPr>
        <p:txBody>
          <a:bodyPr wrap="none" anchor="ctr"/>
          <a:lstStyle/>
          <a:p>
            <a:pPr>
              <a:defRPr/>
            </a:pPr>
            <a:r>
              <a:rPr lang="en-US" altLang="zh-CN" sz="1800" dirty="0" smtClean="0">
                <a:solidFill>
                  <a:schemeClr val="bg1"/>
                </a:solidFill>
                <a:latin typeface="宋体" panose="02010600030101010101" pitchFamily="2" charset="-122"/>
              </a:rPr>
              <a:t>3.</a:t>
            </a:r>
            <a:r>
              <a:rPr lang="zh-CN" altLang="en-US" sz="1800" dirty="0" smtClean="0">
                <a:solidFill>
                  <a:schemeClr val="bg1"/>
                </a:solidFill>
                <a:latin typeface="宋体" panose="02010600030101010101" pitchFamily="2" charset="-122"/>
              </a:rPr>
              <a:t>户外机柜型式试验（泰尔检测，</a:t>
            </a:r>
            <a:r>
              <a:rPr lang="en-US" altLang="zh-CN" sz="1800" dirty="0" smtClean="0">
                <a:solidFill>
                  <a:schemeClr val="bg1"/>
                </a:solidFill>
                <a:latin typeface="宋体" panose="02010600030101010101" pitchFamily="2" charset="-122"/>
              </a:rPr>
              <a:t>12-13-RJD133</a:t>
            </a:r>
            <a:r>
              <a:rPr lang="zh-CN" altLang="en-US" sz="1800" dirty="0" smtClean="0">
                <a:solidFill>
                  <a:schemeClr val="bg1"/>
                </a:solidFill>
                <a:latin typeface="宋体" panose="02010600030101010101" pitchFamily="2" charset="-122"/>
              </a:rPr>
              <a:t>）</a:t>
            </a:r>
            <a:r>
              <a:rPr lang="zh-CN" altLang="en-US" sz="1800" dirty="0" smtClean="0">
                <a:solidFill>
                  <a:schemeClr val="bg1"/>
                </a:solidFill>
              </a:rPr>
              <a:t> </a:t>
            </a:r>
            <a:r>
              <a:rPr lang="zh-CN" altLang="en-US" sz="1800" dirty="0" smtClean="0"/>
              <a:t> </a:t>
            </a:r>
            <a:endParaRPr lang="zh-CN" altLang="en-US" sz="1800" dirty="0"/>
          </a:p>
        </p:txBody>
      </p:sp>
      <p:sp>
        <p:nvSpPr>
          <p:cNvPr id="7" name="AutoShape 49"/>
          <p:cNvSpPr>
            <a:spLocks noChangeArrowheads="1"/>
          </p:cNvSpPr>
          <p:nvPr/>
        </p:nvSpPr>
        <p:spPr bwMode="auto">
          <a:xfrm>
            <a:off x="1188334" y="7002948"/>
            <a:ext cx="5400609" cy="576000"/>
          </a:xfrm>
          <a:prstGeom prst="roundRect">
            <a:avLst>
              <a:gd name="adj" fmla="val 16667"/>
            </a:avLst>
          </a:prstGeom>
          <a:gradFill rotWithShape="1">
            <a:gsLst>
              <a:gs pos="0">
                <a:srgbClr val="3B3BB3">
                  <a:gamma/>
                  <a:shade val="46275"/>
                  <a:invGamma/>
                </a:srgbClr>
              </a:gs>
              <a:gs pos="50000">
                <a:srgbClr val="3B3BB3"/>
              </a:gs>
              <a:gs pos="100000">
                <a:srgbClr val="3B3BB3">
                  <a:gamma/>
                  <a:shade val="46275"/>
                  <a:invGamma/>
                </a:srgbClr>
              </a:gs>
            </a:gsLst>
            <a:lin ang="2700000" scaled="1"/>
          </a:gradFill>
          <a:ln w="9525">
            <a:noFill/>
            <a:round/>
          </a:ln>
          <a:effectLst>
            <a:outerShdw dist="107763" dir="2700000" algn="ctr" rotWithShape="0">
              <a:schemeClr val="bg2">
                <a:alpha val="50000"/>
              </a:schemeClr>
            </a:outerShdw>
          </a:effectLst>
        </p:spPr>
        <p:txBody>
          <a:bodyPr wrap="none" anchor="ctr"/>
          <a:lstStyle/>
          <a:p>
            <a:pPr>
              <a:defRPr/>
            </a:pPr>
            <a:r>
              <a:rPr lang="en-US" altLang="zh-CN" sz="1800" dirty="0" smtClean="0">
                <a:solidFill>
                  <a:schemeClr val="bg1"/>
                </a:solidFill>
                <a:latin typeface="宋体" panose="02010600030101010101" pitchFamily="2" charset="-122"/>
              </a:rPr>
              <a:t>4.</a:t>
            </a:r>
            <a:r>
              <a:rPr lang="zh-CN" altLang="en-US" sz="1800" dirty="0" smtClean="0">
                <a:solidFill>
                  <a:schemeClr val="bg1"/>
                </a:solidFill>
                <a:latin typeface="宋体" panose="02010600030101010101" pitchFamily="2" charset="-122"/>
              </a:rPr>
              <a:t>户外机柜抗震检测（泰尔检测，</a:t>
            </a:r>
            <a:r>
              <a:rPr lang="en-US" altLang="zh-CN" sz="1800" dirty="0" smtClean="0">
                <a:solidFill>
                  <a:schemeClr val="bg1"/>
                </a:solidFill>
                <a:latin typeface="宋体" panose="02010600030101010101" pitchFamily="2" charset="-122"/>
              </a:rPr>
              <a:t>K14X80149</a:t>
            </a:r>
            <a:r>
              <a:rPr lang="zh-CN" altLang="en-US" sz="1800" dirty="0" smtClean="0">
                <a:solidFill>
                  <a:schemeClr val="bg1"/>
                </a:solidFill>
                <a:latin typeface="宋体" panose="02010600030101010101" pitchFamily="2" charset="-122"/>
              </a:rPr>
              <a:t>）</a:t>
            </a:r>
            <a:r>
              <a:rPr lang="zh-CN" altLang="en-US" sz="1800" dirty="0" smtClean="0">
                <a:solidFill>
                  <a:schemeClr val="bg1"/>
                </a:solidFill>
              </a:rPr>
              <a:t> </a:t>
            </a:r>
            <a:r>
              <a:rPr lang="zh-CN" altLang="en-US" sz="1800" dirty="0" smtClean="0"/>
              <a:t> </a:t>
            </a:r>
            <a:endParaRPr lang="zh-CN" altLang="en-US" sz="1800" dirty="0"/>
          </a:p>
        </p:txBody>
      </p:sp>
      <p:sp>
        <p:nvSpPr>
          <p:cNvPr id="12" name="矩形 11"/>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3" name="矩形 12"/>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4" name="灯片编号占位符 11"/>
          <p:cNvSpPr>
            <a:spLocks noGrp="1"/>
          </p:cNvSpPr>
          <p:nvPr>
            <p:ph type="sldNum" sz="quarter" idx="12"/>
          </p:nvPr>
        </p:nvSpPr>
        <p:spPr>
          <a:xfrm>
            <a:off x="6156895" y="9739188"/>
            <a:ext cx="540159" cy="569324"/>
          </a:xfrm>
        </p:spPr>
        <p:txBody>
          <a:bodyPr/>
          <a:lstStyle/>
          <a:p>
            <a:fld id="{C745B715-9656-4E20-BF9D-86BFE4607092}" type="slidenum">
              <a:rPr lang="zh-CN" altLang="en-US" sz="1600" b="1" smtClean="0">
                <a:solidFill>
                  <a:srgbClr val="002060"/>
                </a:solidFill>
              </a:rPr>
              <a:t>13</a:t>
            </a:fld>
            <a:endParaRPr lang="zh-CN" altLang="en-US" sz="1600" b="1" dirty="0">
              <a:solidFill>
                <a:srgbClr val="00206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b="13362"/>
          <a:stretch>
            <a:fillRect/>
          </a:stretch>
        </p:blipFill>
        <p:spPr bwMode="auto">
          <a:xfrm>
            <a:off x="0" y="-53900"/>
            <a:ext cx="7561263" cy="1347815"/>
          </a:xfrm>
          <a:prstGeom prst="rect">
            <a:avLst/>
          </a:prstGeom>
          <a:noFill/>
          <a:ln w="9525">
            <a:noFill/>
            <a:miter lim="800000"/>
            <a:headEnd/>
            <a:tailEnd/>
          </a:ln>
        </p:spPr>
      </p:pic>
      <p:pic>
        <p:nvPicPr>
          <p:cNvPr id="3" name="Picture 2"/>
          <p:cNvPicPr>
            <a:picLocks noChangeArrowheads="1"/>
          </p:cNvPicPr>
          <p:nvPr/>
        </p:nvPicPr>
        <p:blipFill>
          <a:blip r:embed="rId3" cstate="print"/>
          <a:srcRect l="24707" t="24414" r="23133" b="10156"/>
          <a:stretch>
            <a:fillRect/>
          </a:stretch>
        </p:blipFill>
        <p:spPr bwMode="auto">
          <a:xfrm rot="5400000">
            <a:off x="311743" y="1906185"/>
            <a:ext cx="4032000" cy="2992151"/>
          </a:xfrm>
          <a:prstGeom prst="rect">
            <a:avLst/>
          </a:prstGeom>
          <a:noFill/>
          <a:ln w="3175">
            <a:solidFill>
              <a:schemeClr val="tx1"/>
            </a:solidFill>
            <a:miter lim="800000"/>
            <a:headEnd/>
            <a:tailEnd/>
          </a:ln>
          <a:effectLst/>
        </p:spPr>
      </p:pic>
      <p:pic>
        <p:nvPicPr>
          <p:cNvPr id="5" name="Picture 2"/>
          <p:cNvPicPr>
            <a:picLocks noChangeArrowheads="1"/>
          </p:cNvPicPr>
          <p:nvPr/>
        </p:nvPicPr>
        <p:blipFill>
          <a:blip r:embed="rId4" cstate="print"/>
          <a:srcRect l="25256" t="24414" r="23133" b="10156"/>
          <a:stretch>
            <a:fillRect/>
          </a:stretch>
        </p:blipFill>
        <p:spPr bwMode="auto">
          <a:xfrm rot="5400000">
            <a:off x="306303" y="6084724"/>
            <a:ext cx="4032000" cy="2988000"/>
          </a:xfrm>
          <a:prstGeom prst="rect">
            <a:avLst/>
          </a:prstGeom>
          <a:noFill/>
          <a:ln w="3175">
            <a:solidFill>
              <a:schemeClr val="tx1"/>
            </a:solidFill>
            <a:miter lim="800000"/>
            <a:headEnd/>
            <a:tailEnd/>
          </a:ln>
          <a:effectLst/>
        </p:spPr>
      </p:pic>
      <p:pic>
        <p:nvPicPr>
          <p:cNvPr id="6" name="Picture 3"/>
          <p:cNvPicPr>
            <a:picLocks noChangeArrowheads="1"/>
          </p:cNvPicPr>
          <p:nvPr/>
        </p:nvPicPr>
        <p:blipFill>
          <a:blip r:embed="rId5" cstate="print"/>
          <a:srcRect l="24744" t="24609" r="23645" b="10937"/>
          <a:stretch>
            <a:fillRect/>
          </a:stretch>
        </p:blipFill>
        <p:spPr bwMode="auto">
          <a:xfrm rot="5400000">
            <a:off x="3330639" y="6085172"/>
            <a:ext cx="4032000" cy="2988000"/>
          </a:xfrm>
          <a:prstGeom prst="rect">
            <a:avLst/>
          </a:prstGeom>
          <a:noFill/>
          <a:ln w="3175">
            <a:solidFill>
              <a:schemeClr val="tx1"/>
            </a:solidFill>
            <a:miter lim="800000"/>
            <a:headEnd/>
            <a:tailEnd/>
          </a:ln>
          <a:effectLst/>
        </p:spPr>
      </p:pic>
      <p:sp>
        <p:nvSpPr>
          <p:cNvPr id="10" name="矩形 9"/>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2" name="矩形 11"/>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3" name="灯片编号占位符 11"/>
          <p:cNvSpPr>
            <a:spLocks noGrp="1"/>
          </p:cNvSpPr>
          <p:nvPr>
            <p:ph type="sldNum" sz="quarter" idx="12"/>
          </p:nvPr>
        </p:nvSpPr>
        <p:spPr>
          <a:xfrm>
            <a:off x="6156895" y="9739188"/>
            <a:ext cx="540159" cy="569324"/>
          </a:xfrm>
        </p:spPr>
        <p:txBody>
          <a:bodyPr/>
          <a:lstStyle/>
          <a:p>
            <a:fld id="{C745B715-9656-4E20-BF9D-86BFE4607092}" type="slidenum">
              <a:rPr lang="zh-CN" altLang="en-US" sz="1600" b="1" smtClean="0">
                <a:solidFill>
                  <a:srgbClr val="002060"/>
                </a:solidFill>
              </a:rPr>
              <a:t>14</a:t>
            </a:fld>
            <a:endParaRPr lang="zh-CN" altLang="en-US" sz="1600" b="1" dirty="0">
              <a:solidFill>
                <a:srgbClr val="002060"/>
              </a:solidFill>
            </a:endParaRPr>
          </a:p>
        </p:txBody>
      </p:sp>
      <p:pic>
        <p:nvPicPr>
          <p:cNvPr id="4098" name="Picture 2" descr="C:\Users\ADMINI~1\AppData\Local\Temp\WeChat Files\804e822638320260059335c766363db.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2639" y="1386259"/>
            <a:ext cx="2988000" cy="4032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a:blip r:embed="rId2" cstate="print"/>
          <a:srcRect b="13362"/>
          <a:stretch>
            <a:fillRect/>
          </a:stretch>
        </p:blipFill>
        <p:spPr bwMode="auto">
          <a:xfrm>
            <a:off x="0" y="-53900"/>
            <a:ext cx="7561263" cy="1347815"/>
          </a:xfrm>
          <a:prstGeom prst="rect">
            <a:avLst/>
          </a:prstGeom>
          <a:noFill/>
          <a:ln w="9525">
            <a:noFill/>
            <a:miter lim="800000"/>
            <a:headEnd/>
            <a:tailEnd/>
          </a:ln>
        </p:spPr>
      </p:pic>
      <p:pic>
        <p:nvPicPr>
          <p:cNvPr id="3" name="Picture 2" descr="E:\02技术规范\07第三方检测报告\通信机柜抗震检测报告\IMG_0001.jpg"/>
          <p:cNvPicPr>
            <a:picLocks noChangeArrowheads="1"/>
          </p:cNvPicPr>
          <p:nvPr/>
        </p:nvPicPr>
        <p:blipFill>
          <a:blip r:embed="rId3" cstate="print"/>
          <a:srcRect/>
          <a:stretch>
            <a:fillRect/>
          </a:stretch>
        </p:blipFill>
        <p:spPr bwMode="auto">
          <a:xfrm>
            <a:off x="786358" y="5563172"/>
            <a:ext cx="2988000" cy="4032000"/>
          </a:xfrm>
          <a:prstGeom prst="rect">
            <a:avLst/>
          </a:prstGeom>
          <a:noFill/>
          <a:ln w="3175">
            <a:solidFill>
              <a:schemeClr val="tx1"/>
            </a:solidFill>
          </a:ln>
        </p:spPr>
      </p:pic>
      <p:sp>
        <p:nvSpPr>
          <p:cNvPr id="12" name="矩形 11"/>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3" name="矩形 12"/>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4" name="灯片编号占位符 11"/>
          <p:cNvSpPr>
            <a:spLocks noGrp="1"/>
          </p:cNvSpPr>
          <p:nvPr>
            <p:ph type="sldNum" sz="quarter" idx="12"/>
          </p:nvPr>
        </p:nvSpPr>
        <p:spPr>
          <a:xfrm>
            <a:off x="6156895" y="9739188"/>
            <a:ext cx="540159" cy="569324"/>
          </a:xfrm>
        </p:spPr>
        <p:txBody>
          <a:bodyPr/>
          <a:lstStyle/>
          <a:p>
            <a:fld id="{C745B715-9656-4E20-BF9D-86BFE4607092}" type="slidenum">
              <a:rPr lang="zh-CN" altLang="en-US" sz="1600" b="1" smtClean="0">
                <a:solidFill>
                  <a:srgbClr val="002060"/>
                </a:solidFill>
              </a:rPr>
              <a:t>15</a:t>
            </a:fld>
            <a:endParaRPr lang="zh-CN" altLang="en-US" sz="1600" b="1" dirty="0">
              <a:solidFill>
                <a:srgbClr val="002060"/>
              </a:solidFill>
            </a:endParaRPr>
          </a:p>
        </p:txBody>
      </p:sp>
      <p:pic>
        <p:nvPicPr>
          <p:cNvPr id="3074" name="Picture 2" descr="C:\Users\ADMINI~1\AppData\Local\Temp\360zip$Temp\360$0\IMG_000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5961" y="5562724"/>
            <a:ext cx="2879006" cy="407124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I~1\AppData\Local\Temp\WeChat Files\7367c1fe121a40b0495fbe5f17204a3.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358" y="1316537"/>
            <a:ext cx="3039452" cy="414063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ADMINI~1\AppData\Local\Temp\WeChat Files\9ac9b91ab7724ee4b89480251909593.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5962" y="1316537"/>
            <a:ext cx="3136374" cy="41406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0" y="0"/>
            <a:ext cx="7561263" cy="106934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2060"/>
              </a:solidFill>
            </a:endParaRPr>
          </a:p>
        </p:txBody>
      </p:sp>
      <p:sp>
        <p:nvSpPr>
          <p:cNvPr id="10" name="TextBox 9"/>
          <p:cNvSpPr txBox="1"/>
          <p:nvPr/>
        </p:nvSpPr>
        <p:spPr>
          <a:xfrm>
            <a:off x="900311" y="7146900"/>
            <a:ext cx="2808312" cy="477054"/>
          </a:xfrm>
          <a:prstGeom prst="rect">
            <a:avLst/>
          </a:prstGeom>
          <a:noFill/>
        </p:spPr>
        <p:txBody>
          <a:bodyPr wrap="square" rtlCol="0">
            <a:spAutoFit/>
          </a:bodyPr>
          <a:lstStyle/>
          <a:p>
            <a:pPr algn="dist"/>
            <a:r>
              <a:rPr lang="zh-CN" altLang="en-US" sz="1700" dirty="0" smtClean="0">
                <a:solidFill>
                  <a:schemeClr val="bg1"/>
                </a:solidFill>
                <a:latin typeface="黑体" panose="02010609060101010101" pitchFamily="2" charset="-122"/>
                <a:ea typeface="黑体" panose="02010609060101010101" pitchFamily="2" charset="-122"/>
              </a:rPr>
              <a:t>金华中兴通信技术有限公司</a:t>
            </a:r>
            <a:endParaRPr lang="en-US" altLang="zh-CN" sz="1700" dirty="0" smtClean="0">
              <a:solidFill>
                <a:schemeClr val="bg1"/>
              </a:solidFill>
              <a:latin typeface="黑体" panose="02010609060101010101" pitchFamily="2" charset="-122"/>
              <a:ea typeface="黑体" panose="02010609060101010101" pitchFamily="2" charset="-122"/>
            </a:endParaRPr>
          </a:p>
          <a:p>
            <a:pPr algn="dist"/>
            <a:r>
              <a:rPr lang="en-US" altLang="zh-CN" sz="700" dirty="0" smtClean="0">
                <a:solidFill>
                  <a:schemeClr val="bg1"/>
                </a:solidFill>
                <a:latin typeface="黑体" panose="02010609060101010101" pitchFamily="2" charset="-122"/>
                <a:ea typeface="黑体" panose="02010609060101010101" pitchFamily="2" charset="-122"/>
              </a:rPr>
              <a:t>JINHUA SHONGXING COMMUNICATION TECHNOLOGY CO.,LTD.</a:t>
            </a:r>
            <a:endParaRPr lang="zh-CN" altLang="en-US" sz="700" dirty="0">
              <a:solidFill>
                <a:schemeClr val="bg1"/>
              </a:solidFill>
              <a:latin typeface="黑体" panose="02010609060101010101" pitchFamily="2" charset="-122"/>
              <a:ea typeface="黑体" panose="02010609060101010101" pitchFamily="2" charset="-122"/>
            </a:endParaRPr>
          </a:p>
        </p:txBody>
      </p:sp>
      <p:sp>
        <p:nvSpPr>
          <p:cNvPr id="11" name="TextBox 10"/>
          <p:cNvSpPr txBox="1"/>
          <p:nvPr/>
        </p:nvSpPr>
        <p:spPr>
          <a:xfrm>
            <a:off x="900311" y="7602755"/>
            <a:ext cx="2952328" cy="1687065"/>
          </a:xfrm>
          <a:prstGeom prst="rect">
            <a:avLst/>
          </a:prstGeom>
          <a:noFill/>
        </p:spPr>
        <p:txBody>
          <a:bodyPr wrap="square" rtlCol="0">
            <a:spAutoFit/>
          </a:bodyPr>
          <a:lstStyle/>
          <a:p>
            <a:pPr>
              <a:lnSpc>
                <a:spcPts val="1800"/>
              </a:lnSpc>
            </a:pPr>
            <a:r>
              <a:rPr lang="zh-CN" altLang="en-US" sz="1000" dirty="0" smtClean="0">
                <a:solidFill>
                  <a:schemeClr val="bg1"/>
                </a:solidFill>
                <a:latin typeface="微软雅黑" panose="020B0503020204020204" pitchFamily="34" charset="-122"/>
                <a:ea typeface="微软雅黑" panose="020B0503020204020204" pitchFamily="34" charset="-122"/>
              </a:rPr>
              <a:t>地址</a:t>
            </a:r>
            <a:r>
              <a:rPr lang="en-US" altLang="zh-CN" sz="1000" dirty="0" smtClean="0">
                <a:solidFill>
                  <a:schemeClr val="bg1"/>
                </a:solidFill>
                <a:latin typeface="微软雅黑" panose="020B0503020204020204" pitchFamily="34" charset="-122"/>
                <a:ea typeface="微软雅黑" panose="020B0503020204020204" pitchFamily="34" charset="-122"/>
              </a:rPr>
              <a:t>ADD</a:t>
            </a:r>
            <a:r>
              <a:rPr lang="zh-CN" altLang="en-US" sz="1000" dirty="0" smtClean="0">
                <a:solidFill>
                  <a:schemeClr val="bg1"/>
                </a:solidFill>
                <a:latin typeface="微软雅黑" panose="020B0503020204020204" pitchFamily="34" charset="-122"/>
                <a:ea typeface="微软雅黑" panose="020B0503020204020204" pitchFamily="34" charset="-122"/>
              </a:rPr>
              <a:t>：浙江省金华市开发区石城街</a:t>
            </a:r>
            <a:r>
              <a:rPr lang="en-US" altLang="zh-CN" sz="1000" dirty="0" smtClean="0">
                <a:solidFill>
                  <a:schemeClr val="bg1"/>
                </a:solidFill>
                <a:latin typeface="微软雅黑" panose="020B0503020204020204" pitchFamily="34" charset="-122"/>
                <a:ea typeface="微软雅黑" panose="020B0503020204020204" pitchFamily="34" charset="-122"/>
              </a:rPr>
              <a:t>448</a:t>
            </a:r>
            <a:r>
              <a:rPr lang="zh-CN" altLang="en-US" sz="1000" dirty="0" smtClean="0">
                <a:solidFill>
                  <a:schemeClr val="bg1"/>
                </a:solidFill>
                <a:latin typeface="微软雅黑" panose="020B0503020204020204" pitchFamily="34" charset="-122"/>
                <a:ea typeface="微软雅黑" panose="020B0503020204020204" pitchFamily="34" charset="-122"/>
              </a:rPr>
              <a:t>号</a:t>
            </a:r>
            <a:endParaRPr lang="en-US" altLang="zh-CN" sz="1000" dirty="0" smtClean="0">
              <a:solidFill>
                <a:schemeClr val="bg1"/>
              </a:solidFill>
              <a:latin typeface="微软雅黑" panose="020B0503020204020204" pitchFamily="34" charset="-122"/>
              <a:ea typeface="微软雅黑" panose="020B0503020204020204" pitchFamily="34" charset="-122"/>
            </a:endParaRPr>
          </a:p>
          <a:p>
            <a:pPr>
              <a:lnSpc>
                <a:spcPts val="1800"/>
              </a:lnSpc>
            </a:pPr>
            <a:r>
              <a:rPr lang="zh-CN" altLang="en-US" sz="1000" dirty="0" smtClean="0">
                <a:solidFill>
                  <a:schemeClr val="bg1"/>
                </a:solidFill>
                <a:latin typeface="微软雅黑" panose="020B0503020204020204" pitchFamily="34" charset="-122"/>
                <a:ea typeface="微软雅黑" panose="020B0503020204020204" pitchFamily="34" charset="-122"/>
              </a:rPr>
              <a:t>电话</a:t>
            </a:r>
            <a:r>
              <a:rPr lang="en-US" altLang="zh-CN" sz="1000" dirty="0" smtClean="0">
                <a:solidFill>
                  <a:schemeClr val="bg1"/>
                </a:solidFill>
                <a:latin typeface="微软雅黑" panose="020B0503020204020204" pitchFamily="34" charset="-122"/>
                <a:ea typeface="微软雅黑" panose="020B0503020204020204" pitchFamily="34" charset="-122"/>
              </a:rPr>
              <a:t>TEL</a:t>
            </a:r>
            <a:r>
              <a:rPr lang="zh-CN" altLang="en-US" sz="1000" dirty="0" smtClean="0">
                <a:solidFill>
                  <a:schemeClr val="bg1"/>
                </a:solidFill>
                <a:latin typeface="微软雅黑" panose="020B0503020204020204" pitchFamily="34" charset="-122"/>
                <a:ea typeface="微软雅黑" panose="020B0503020204020204" pitchFamily="34" charset="-122"/>
              </a:rPr>
              <a:t>：</a:t>
            </a:r>
            <a:r>
              <a:rPr lang="en-US" altLang="zh-CN" sz="1000" dirty="0" smtClean="0">
                <a:solidFill>
                  <a:schemeClr val="bg1"/>
                </a:solidFill>
                <a:latin typeface="微软雅黑" panose="020B0503020204020204" pitchFamily="34" charset="-122"/>
                <a:ea typeface="微软雅黑" panose="020B0503020204020204" pitchFamily="34" charset="-122"/>
              </a:rPr>
              <a:t>0579-89150297</a:t>
            </a:r>
          </a:p>
          <a:p>
            <a:pPr>
              <a:lnSpc>
                <a:spcPts val="1800"/>
              </a:lnSpc>
            </a:pPr>
            <a:r>
              <a:rPr lang="zh-CN" altLang="en-US" sz="1000" dirty="0" smtClean="0">
                <a:solidFill>
                  <a:schemeClr val="bg1"/>
                </a:solidFill>
                <a:latin typeface="微软雅黑" panose="020B0503020204020204" pitchFamily="34" charset="-122"/>
                <a:ea typeface="微软雅黑" panose="020B0503020204020204" pitchFamily="34" charset="-122"/>
              </a:rPr>
              <a:t>传真</a:t>
            </a:r>
            <a:r>
              <a:rPr lang="en-US" altLang="zh-CN" sz="1000" dirty="0" smtClean="0">
                <a:solidFill>
                  <a:schemeClr val="bg1"/>
                </a:solidFill>
                <a:latin typeface="微软雅黑" panose="020B0503020204020204" pitchFamily="34" charset="-122"/>
                <a:ea typeface="微软雅黑" panose="020B0503020204020204" pitchFamily="34" charset="-122"/>
              </a:rPr>
              <a:t>FAX</a:t>
            </a:r>
            <a:r>
              <a:rPr lang="zh-CN" altLang="en-US" sz="1000" dirty="0" smtClean="0">
                <a:solidFill>
                  <a:schemeClr val="bg1"/>
                </a:solidFill>
                <a:latin typeface="微软雅黑" panose="020B0503020204020204" pitchFamily="34" charset="-122"/>
                <a:ea typeface="微软雅黑" panose="020B0503020204020204" pitchFamily="34" charset="-122"/>
              </a:rPr>
              <a:t>：</a:t>
            </a:r>
            <a:r>
              <a:rPr lang="en-US" altLang="zh-CN" sz="1000" dirty="0" smtClean="0">
                <a:solidFill>
                  <a:schemeClr val="bg1"/>
                </a:solidFill>
                <a:latin typeface="微软雅黑" panose="020B0503020204020204" pitchFamily="34" charset="-122"/>
                <a:ea typeface="微软雅黑" panose="020B0503020204020204" pitchFamily="34" charset="-122"/>
              </a:rPr>
              <a:t>0579-82413670</a:t>
            </a:r>
          </a:p>
          <a:p>
            <a:pPr>
              <a:lnSpc>
                <a:spcPts val="1800"/>
              </a:lnSpc>
            </a:pPr>
            <a:r>
              <a:rPr lang="zh-CN" altLang="en-US" sz="1000" dirty="0" smtClean="0">
                <a:solidFill>
                  <a:schemeClr val="bg1"/>
                </a:solidFill>
                <a:latin typeface="微软雅黑" panose="020B0503020204020204" pitchFamily="34" charset="-122"/>
                <a:ea typeface="微软雅黑" panose="020B0503020204020204" pitchFamily="34" charset="-122"/>
              </a:rPr>
              <a:t>客户服务热线：</a:t>
            </a:r>
            <a:r>
              <a:rPr lang="en-US" altLang="zh-CN" sz="1000" dirty="0" smtClean="0">
                <a:solidFill>
                  <a:schemeClr val="bg1"/>
                </a:solidFill>
                <a:latin typeface="微软雅黑" panose="020B0503020204020204" pitchFamily="34" charset="-122"/>
                <a:ea typeface="微软雅黑" panose="020B0503020204020204" pitchFamily="34" charset="-122"/>
              </a:rPr>
              <a:t>0579-82371938</a:t>
            </a:r>
          </a:p>
          <a:p>
            <a:pPr>
              <a:lnSpc>
                <a:spcPts val="1800"/>
              </a:lnSpc>
            </a:pPr>
            <a:r>
              <a:rPr lang="zh-CN" altLang="en-US" sz="1000" dirty="0" smtClean="0">
                <a:solidFill>
                  <a:schemeClr val="bg1"/>
                </a:solidFill>
                <a:latin typeface="微软雅黑" panose="020B0503020204020204" pitchFamily="34" charset="-122"/>
                <a:ea typeface="微软雅黑" panose="020B0503020204020204" pitchFamily="34" charset="-122"/>
              </a:rPr>
              <a:t>网址</a:t>
            </a:r>
            <a:r>
              <a:rPr lang="en-US" altLang="zh-CN" sz="1000" dirty="0" smtClean="0">
                <a:solidFill>
                  <a:schemeClr val="bg1"/>
                </a:solidFill>
                <a:latin typeface="微软雅黑" panose="020B0503020204020204" pitchFamily="34" charset="-122"/>
                <a:ea typeface="微软雅黑" panose="020B0503020204020204" pitchFamily="34" charset="-122"/>
              </a:rPr>
              <a:t>Http://www.jhzxct.com</a:t>
            </a:r>
          </a:p>
          <a:p>
            <a:pPr>
              <a:lnSpc>
                <a:spcPts val="1800"/>
              </a:lnSpc>
            </a:pPr>
            <a:r>
              <a:rPr lang="zh-CN" altLang="en-US" sz="1000" dirty="0" smtClean="0">
                <a:solidFill>
                  <a:schemeClr val="bg1"/>
                </a:solidFill>
                <a:latin typeface="微软雅黑" panose="020B0503020204020204" pitchFamily="34" charset="-122"/>
                <a:ea typeface="微软雅黑" panose="020B0503020204020204" pitchFamily="34" charset="-122"/>
              </a:rPr>
              <a:t>邮箱</a:t>
            </a:r>
            <a:r>
              <a:rPr lang="en-US" altLang="zh-CN" sz="1000" dirty="0" smtClean="0">
                <a:solidFill>
                  <a:schemeClr val="bg1"/>
                </a:solidFill>
                <a:latin typeface="微软雅黑" panose="020B0503020204020204" pitchFamily="34" charset="-122"/>
                <a:ea typeface="微软雅黑" panose="020B0503020204020204" pitchFamily="34" charset="-122"/>
              </a:rPr>
              <a:t>E-mail</a:t>
            </a:r>
            <a:r>
              <a:rPr lang="zh-CN" altLang="en-US" sz="1000" dirty="0" smtClean="0">
                <a:solidFill>
                  <a:schemeClr val="bg1"/>
                </a:solidFill>
                <a:latin typeface="微软雅黑" panose="020B0503020204020204" pitchFamily="34" charset="-122"/>
                <a:ea typeface="微软雅黑" panose="020B0503020204020204" pitchFamily="34" charset="-122"/>
              </a:rPr>
              <a:t>：</a:t>
            </a:r>
            <a:r>
              <a:rPr lang="en-US" altLang="zh-CN" sz="1000" dirty="0" err="1" smtClean="0">
                <a:solidFill>
                  <a:schemeClr val="bg1"/>
                </a:solidFill>
                <a:latin typeface="微软雅黑" panose="020B0503020204020204" pitchFamily="34" charset="-122"/>
                <a:ea typeface="微软雅黑" panose="020B0503020204020204" pitchFamily="34" charset="-122"/>
              </a:rPr>
              <a:t>jhzxct@jhzxct.com</a:t>
            </a:r>
            <a:endParaRPr lang="en-US" altLang="zh-CN" sz="1000" dirty="0" smtClean="0">
              <a:solidFill>
                <a:schemeClr val="bg1"/>
              </a:solidFill>
              <a:latin typeface="微软雅黑" panose="020B0503020204020204" pitchFamily="34" charset="-122"/>
              <a:ea typeface="微软雅黑" panose="020B0503020204020204" pitchFamily="34" charset="-122"/>
            </a:endParaRPr>
          </a:p>
          <a:p>
            <a:pPr>
              <a:lnSpc>
                <a:spcPts val="1800"/>
              </a:lnSpc>
            </a:pPr>
            <a:r>
              <a:rPr lang="zh-CN" altLang="en-US" sz="1000" b="1" dirty="0" smtClean="0">
                <a:solidFill>
                  <a:schemeClr val="bg1"/>
                </a:solidFill>
                <a:latin typeface="微软雅黑" panose="020B0503020204020204" pitchFamily="34" charset="-122"/>
                <a:ea typeface="微软雅黑" panose="020B0503020204020204" pitchFamily="34" charset="-122"/>
              </a:rPr>
              <a:t>（制造商）</a:t>
            </a:r>
            <a:endParaRPr lang="zh-CN" altLang="en-US" sz="1000" b="1" dirty="0">
              <a:solidFill>
                <a:schemeClr val="bg1"/>
              </a:solidFill>
              <a:latin typeface="微软雅黑" panose="020B0503020204020204" pitchFamily="34" charset="-122"/>
              <a:ea typeface="微软雅黑" panose="020B0503020204020204" pitchFamily="34" charset="-122"/>
            </a:endParaRPr>
          </a:p>
        </p:txBody>
      </p:sp>
      <p:cxnSp>
        <p:nvCxnSpPr>
          <p:cNvPr id="13" name="直接连接符 12"/>
          <p:cNvCxnSpPr/>
          <p:nvPr/>
        </p:nvCxnSpPr>
        <p:spPr>
          <a:xfrm>
            <a:off x="972319" y="7578948"/>
            <a:ext cx="266429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3" name="图片 22" descr="12.png"/>
          <p:cNvPicPr>
            <a:picLocks noChangeAspect="1"/>
          </p:cNvPicPr>
          <p:nvPr/>
        </p:nvPicPr>
        <p:blipFill>
          <a:blip r:embed="rId2" cstate="print"/>
          <a:stretch>
            <a:fillRect/>
          </a:stretch>
        </p:blipFill>
        <p:spPr>
          <a:xfrm>
            <a:off x="828303" y="6138788"/>
            <a:ext cx="1857447" cy="105651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rrowheads="1"/>
          </p:cNvSpPr>
          <p:nvPr/>
        </p:nvSpPr>
        <p:spPr bwMode="auto">
          <a:xfrm>
            <a:off x="1478259" y="1725698"/>
            <a:ext cx="4049000" cy="707280"/>
          </a:xfrm>
          <a:prstGeom prst="roundRect">
            <a:avLst>
              <a:gd name="adj" fmla="val 16667"/>
            </a:avLst>
          </a:prstGeom>
          <a:solidFill>
            <a:srgbClr val="92D050"/>
          </a:solidFill>
        </p:spPr>
        <p:style>
          <a:lnRef idx="0">
            <a:schemeClr val="accent1"/>
          </a:lnRef>
          <a:fillRef idx="3">
            <a:schemeClr val="accent1"/>
          </a:fillRef>
          <a:effectRef idx="3">
            <a:schemeClr val="accent1"/>
          </a:effectRef>
          <a:fontRef idx="minor">
            <a:schemeClr val="lt1"/>
          </a:fontRef>
        </p:style>
        <p:txBody>
          <a:bodyPr wrap="none" lIns="122633" tIns="61317" rIns="122633" bIns="61317" anchor="ctr"/>
          <a:lstStyle/>
          <a:p>
            <a:pPr algn="ctr">
              <a:defRPr/>
            </a:pPr>
            <a:r>
              <a:rPr lang="zh-CN" altLang="en-US" sz="2500" b="1" dirty="0">
                <a:solidFill>
                  <a:schemeClr val="bg1"/>
                </a:solidFill>
                <a:latin typeface="黑体" panose="02010609060101010101" pitchFamily="2" charset="-122"/>
                <a:ea typeface="黑体" panose="02010609060101010101" pitchFamily="2" charset="-122"/>
              </a:rPr>
              <a:t>一、产品背景</a:t>
            </a:r>
          </a:p>
        </p:txBody>
      </p:sp>
      <p:sp>
        <p:nvSpPr>
          <p:cNvPr id="5" name="内容占位符 2"/>
          <p:cNvSpPr txBox="1"/>
          <p:nvPr/>
        </p:nvSpPr>
        <p:spPr>
          <a:xfrm>
            <a:off x="972319" y="2970436"/>
            <a:ext cx="5760640" cy="5791043"/>
          </a:xfrm>
          <a:prstGeom prst="rect">
            <a:avLst/>
          </a:prstGeom>
        </p:spPr>
        <p:txBody>
          <a:bodyPr lIns="104306" tIns="52153" rIns="104306" bIns="52153"/>
          <a:lstStyle>
            <a:lvl1pPr marL="342900" indent="-342900" algn="l" rtl="0" eaLnBrk="0" fontAlgn="base" hangingPunct="0">
              <a:spcBef>
                <a:spcPct val="20000"/>
              </a:spcBef>
              <a:spcAft>
                <a:spcPct val="0"/>
              </a:spcAft>
              <a:buClr>
                <a:schemeClr val="tx2"/>
              </a:buClr>
              <a:buFont typeface="Wingdings" panose="05000000000000000000" pitchFamily="2" charset="2"/>
              <a:buChar char="v"/>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600">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ts val="3600"/>
              </a:lnSpc>
            </a:pPr>
            <a:r>
              <a:rPr lang="zh-CN" altLang="en-US" sz="1800" b="1" kern="0" dirty="0" smtClean="0"/>
              <a:t>随着国家取消省界站工作的逐步推进，设立高速公路</a:t>
            </a:r>
            <a:r>
              <a:rPr lang="en-US" altLang="zh-CN" sz="1800" b="1" kern="0" dirty="0" smtClean="0"/>
              <a:t>ETC</a:t>
            </a:r>
            <a:r>
              <a:rPr lang="zh-CN" altLang="en-US" sz="1800" b="1" kern="0" dirty="0" smtClean="0"/>
              <a:t>门架系统工作即将进入实施阶段，大量</a:t>
            </a:r>
            <a:r>
              <a:rPr lang="en-US" altLang="zh-CN" sz="1800" b="1" kern="0" dirty="0" smtClean="0"/>
              <a:t>ETC</a:t>
            </a:r>
            <a:r>
              <a:rPr lang="zh-CN" altLang="en-US" sz="1800" b="1" kern="0" dirty="0" smtClean="0"/>
              <a:t>门架系统上线，站点分布散、位置偏、数量多、无人值守的特点导致故障发现不及时从而影响到收费业务。如何保证系统前端设备长时间不间断的工作成为集成商和路段业主的一大利益诉求。</a:t>
            </a:r>
            <a:endParaRPr lang="en-US" altLang="zh-CN" sz="1800" b="1" kern="0" dirty="0" smtClean="0"/>
          </a:p>
          <a:p>
            <a:pPr>
              <a:lnSpc>
                <a:spcPts val="3600"/>
              </a:lnSpc>
            </a:pPr>
            <a:endParaRPr lang="en-US" altLang="zh-CN" sz="1800" b="1" kern="0" dirty="0" smtClean="0"/>
          </a:p>
          <a:p>
            <a:pPr>
              <a:lnSpc>
                <a:spcPts val="3600"/>
              </a:lnSpc>
            </a:pPr>
            <a:r>
              <a:rPr lang="zh-CN" altLang="en-US" sz="1800" b="1" kern="0" dirty="0" smtClean="0"/>
              <a:t>为此，我们针对性的设计了一款用于高速公路</a:t>
            </a:r>
            <a:r>
              <a:rPr lang="en-US" altLang="zh-CN" sz="1800" b="1" kern="0" dirty="0" smtClean="0"/>
              <a:t>ETC</a:t>
            </a:r>
            <a:r>
              <a:rPr lang="zh-CN" altLang="en-US" sz="1800" b="1" kern="0" dirty="0" smtClean="0"/>
              <a:t>门架系统的一体化机柜</a:t>
            </a:r>
            <a:endParaRPr lang="zh-CN" altLang="en-US" sz="1800" b="1" kern="0" dirty="0"/>
          </a:p>
        </p:txBody>
      </p:sp>
      <p:pic>
        <p:nvPicPr>
          <p:cNvPr id="6" name="Picture 2"/>
          <p:cNvPicPr>
            <a:picLocks noChangeAspect="1" noChangeArrowheads="1"/>
          </p:cNvPicPr>
          <p:nvPr/>
        </p:nvPicPr>
        <p:blipFill>
          <a:blip r:embed="rId2" cstate="print"/>
          <a:srcRect b="13362"/>
          <a:stretch>
            <a:fillRect/>
          </a:stretch>
        </p:blipFill>
        <p:spPr bwMode="auto">
          <a:xfrm>
            <a:off x="0" y="-42699"/>
            <a:ext cx="7561263" cy="1347815"/>
          </a:xfrm>
          <a:prstGeom prst="rect">
            <a:avLst/>
          </a:prstGeom>
          <a:noFill/>
          <a:ln w="9525">
            <a:noFill/>
            <a:miter lim="800000"/>
            <a:headEnd/>
            <a:tailEnd/>
          </a:ln>
        </p:spPr>
      </p:pic>
      <p:sp>
        <p:nvSpPr>
          <p:cNvPr id="10" name="矩形 9"/>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1" name="矩形 10"/>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2" name="灯片编号占位符 11"/>
          <p:cNvSpPr>
            <a:spLocks noGrp="1"/>
          </p:cNvSpPr>
          <p:nvPr>
            <p:ph type="sldNum" sz="quarter" idx="12"/>
          </p:nvPr>
        </p:nvSpPr>
        <p:spPr>
          <a:xfrm>
            <a:off x="6156895" y="9739188"/>
            <a:ext cx="540159" cy="569324"/>
          </a:xfrm>
        </p:spPr>
        <p:txBody>
          <a:bodyPr/>
          <a:lstStyle/>
          <a:p>
            <a:fld id="{C745B715-9656-4E20-BF9D-86BFE4607092}" type="slidenum">
              <a:rPr lang="zh-CN" altLang="en-US" sz="1600" b="1" smtClean="0">
                <a:solidFill>
                  <a:srgbClr val="002060"/>
                </a:solidFill>
              </a:rPr>
              <a:t>1</a:t>
            </a:fld>
            <a:endParaRPr lang="zh-CN" altLang="en-US" sz="1600" b="1" dirty="0">
              <a:solidFill>
                <a:srgbClr val="00206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rrowheads="1"/>
          </p:cNvSpPr>
          <p:nvPr/>
        </p:nvSpPr>
        <p:spPr bwMode="auto">
          <a:xfrm>
            <a:off x="843123" y="1388860"/>
            <a:ext cx="3016901" cy="706953"/>
          </a:xfrm>
          <a:prstGeom prst="roundRect">
            <a:avLst>
              <a:gd name="adj" fmla="val 16667"/>
            </a:avLst>
          </a:prstGeom>
          <a:solidFill>
            <a:srgbClr val="92D050"/>
          </a:solidFill>
        </p:spPr>
        <p:style>
          <a:lnRef idx="0">
            <a:schemeClr val="accent1"/>
          </a:lnRef>
          <a:fillRef idx="3">
            <a:schemeClr val="accent1"/>
          </a:fillRef>
          <a:effectRef idx="3">
            <a:schemeClr val="accent1"/>
          </a:effectRef>
          <a:fontRef idx="minor">
            <a:schemeClr val="lt1"/>
          </a:fontRef>
        </p:style>
        <p:txBody>
          <a:bodyPr wrap="none" lIns="122633" tIns="61317" rIns="122633" bIns="61317" anchor="ctr"/>
          <a:lstStyle/>
          <a:p>
            <a:pPr algn="ctr">
              <a:defRPr/>
            </a:pPr>
            <a:r>
              <a:rPr lang="zh-CN" altLang="en-US" sz="2500" b="1" dirty="0">
                <a:solidFill>
                  <a:schemeClr val="bg1"/>
                </a:solidFill>
                <a:latin typeface="黑体" panose="02010609060101010101" pitchFamily="2" charset="-122"/>
                <a:ea typeface="黑体" panose="02010609060101010101" pitchFamily="2" charset="-122"/>
              </a:rPr>
              <a:t>二、产品技术要求</a:t>
            </a:r>
          </a:p>
        </p:txBody>
      </p:sp>
      <p:sp>
        <p:nvSpPr>
          <p:cNvPr id="5" name="矩形 4"/>
          <p:cNvSpPr/>
          <p:nvPr/>
        </p:nvSpPr>
        <p:spPr>
          <a:xfrm>
            <a:off x="604945" y="2524838"/>
            <a:ext cx="3463718" cy="4827053"/>
          </a:xfrm>
          <a:prstGeom prst="rect">
            <a:avLst/>
          </a:prstGeom>
          <a:noFill/>
          <a:ln w="19050">
            <a:noFill/>
          </a:ln>
        </p:spPr>
        <p:txBody>
          <a:bodyPr wrap="square" lIns="102663" tIns="53385" rIns="102663" bIns="53385" anchor="ctr">
            <a:spAutoFit/>
          </a:bodyPr>
          <a:lstStyle/>
          <a:p>
            <a:pPr defTabSz="869315" eaLnBrk="0" hangingPunct="0">
              <a:lnSpc>
                <a:spcPts val="2280"/>
              </a:lnSpc>
              <a:buClr>
                <a:schemeClr val="accent1"/>
              </a:buClr>
            </a:pPr>
            <a:r>
              <a:rPr lang="zh-CN" altLang="en-US" sz="1400" b="1" dirty="0">
                <a:latin typeface="宋体" panose="02010600030101010101" pitchFamily="2" charset="-122"/>
                <a:ea typeface="宋体" panose="02010600030101010101" pitchFamily="2" charset="-122"/>
              </a:rPr>
              <a:t>使用环境：</a:t>
            </a:r>
          </a:p>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工作温度范围：－</a:t>
            </a:r>
            <a:r>
              <a:rPr lang="en-US" altLang="zh-CN" sz="1400" dirty="0">
                <a:latin typeface="宋体" panose="02010600030101010101" pitchFamily="2" charset="-122"/>
                <a:cs typeface="宋体" panose="02010600030101010101" pitchFamily="2" charset="-122"/>
              </a:rPr>
              <a:t>40℃</a:t>
            </a:r>
            <a:r>
              <a:rPr lang="zh-CN" altLang="en-US" sz="1400" dirty="0">
                <a:latin typeface="宋体" panose="02010600030101010101" pitchFamily="2" charset="-122"/>
                <a:cs typeface="宋体" panose="02010600030101010101" pitchFamily="2" charset="-122"/>
              </a:rPr>
              <a:t>～＋</a:t>
            </a:r>
            <a:r>
              <a:rPr lang="en-US" altLang="zh-CN" sz="1400" dirty="0">
                <a:latin typeface="宋体" panose="02010600030101010101" pitchFamily="2" charset="-122"/>
                <a:cs typeface="宋体" panose="02010600030101010101" pitchFamily="2" charset="-122"/>
              </a:rPr>
              <a:t>55℃</a:t>
            </a:r>
          </a:p>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相对湿度：</a:t>
            </a:r>
            <a:r>
              <a:rPr lang="en-US" altLang="zh-CN" sz="1400" dirty="0">
                <a:latin typeface="宋体" panose="02010600030101010101" pitchFamily="2" charset="-122"/>
                <a:cs typeface="宋体" panose="02010600030101010101" pitchFamily="2" charset="-122"/>
              </a:rPr>
              <a:t>5</a:t>
            </a:r>
            <a:r>
              <a:rPr lang="zh-CN" altLang="en-US" sz="1400" dirty="0">
                <a:latin typeface="宋体" panose="02010600030101010101" pitchFamily="2" charset="-122"/>
                <a:cs typeface="宋体" panose="02010600030101010101" pitchFamily="2" charset="-122"/>
              </a:rPr>
              <a:t>％～</a:t>
            </a:r>
            <a:r>
              <a:rPr lang="en-US" altLang="zh-CN" sz="1400" dirty="0">
                <a:latin typeface="宋体" panose="02010600030101010101" pitchFamily="2" charset="-122"/>
                <a:cs typeface="宋体" panose="02010600030101010101" pitchFamily="2" charset="-122"/>
              </a:rPr>
              <a:t>100</a:t>
            </a:r>
            <a:r>
              <a:rPr lang="zh-CN" altLang="en-US" sz="1400" dirty="0">
                <a:latin typeface="宋体" panose="02010600030101010101" pitchFamily="2" charset="-122"/>
                <a:cs typeface="宋体" panose="02010600030101010101" pitchFamily="2" charset="-122"/>
              </a:rPr>
              <a:t>％</a:t>
            </a:r>
            <a:endParaRPr lang="en-US" altLang="zh-CN" sz="1400" dirty="0">
              <a:latin typeface="宋体" panose="02010600030101010101" pitchFamily="2" charset="-122"/>
              <a:cs typeface="宋体" panose="02010600030101010101" pitchFamily="2" charset="-122"/>
            </a:endParaRPr>
          </a:p>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大气压力：</a:t>
            </a:r>
            <a:r>
              <a:rPr lang="en-US" altLang="zh-CN" sz="1400" dirty="0">
                <a:latin typeface="宋体" panose="02010600030101010101" pitchFamily="2" charset="-122"/>
                <a:cs typeface="宋体" panose="02010600030101010101" pitchFamily="2" charset="-122"/>
              </a:rPr>
              <a:t>62kPa</a:t>
            </a:r>
            <a:r>
              <a:rPr lang="zh-CN" altLang="en-US" sz="1400" dirty="0">
                <a:latin typeface="宋体" panose="02010600030101010101" pitchFamily="2" charset="-122"/>
                <a:cs typeface="宋体" panose="02010600030101010101" pitchFamily="2" charset="-122"/>
              </a:rPr>
              <a:t>～</a:t>
            </a:r>
            <a:r>
              <a:rPr lang="en-US" altLang="zh-CN" sz="1400" dirty="0">
                <a:latin typeface="宋体" panose="02010600030101010101" pitchFamily="2" charset="-122"/>
                <a:cs typeface="宋体" panose="02010600030101010101" pitchFamily="2" charset="-122"/>
              </a:rPr>
              <a:t>101kPa</a:t>
            </a:r>
            <a:r>
              <a:rPr lang="zh-CN" altLang="en-US" sz="1400" dirty="0">
                <a:latin typeface="宋体" panose="02010600030101010101" pitchFamily="2" charset="-122"/>
                <a:cs typeface="宋体" panose="02010600030101010101" pitchFamily="2" charset="-122"/>
              </a:rPr>
              <a:t>（近似于</a:t>
            </a:r>
            <a:endParaRPr lang="en-US" altLang="zh-CN" sz="1400" dirty="0">
              <a:latin typeface="宋体" panose="02010600030101010101" pitchFamily="2" charset="-122"/>
              <a:cs typeface="宋体" panose="02010600030101010101" pitchFamily="2" charset="-122"/>
            </a:endParaRPr>
          </a:p>
          <a:p>
            <a:pPr defTabSz="869315" eaLnBrk="0" hangingPunct="0">
              <a:lnSpc>
                <a:spcPts val="2280"/>
              </a:lnSpc>
              <a:buClr>
                <a:schemeClr val="accent1"/>
              </a:buClr>
            </a:pPr>
            <a:r>
              <a:rPr lang="en-US" altLang="zh-CN" sz="1400" dirty="0">
                <a:latin typeface="宋体" panose="02010600030101010101" pitchFamily="2" charset="-122"/>
                <a:cs typeface="宋体" panose="02010600030101010101" pitchFamily="2" charset="-122"/>
              </a:rPr>
              <a:t>          </a:t>
            </a:r>
            <a:r>
              <a:rPr lang="zh-CN" altLang="en-US" sz="1400" dirty="0">
                <a:latin typeface="宋体" panose="02010600030101010101" pitchFamily="2" charset="-122"/>
                <a:cs typeface="宋体" panose="02010600030101010101" pitchFamily="2" charset="-122"/>
              </a:rPr>
              <a:t>海拔</a:t>
            </a:r>
            <a:r>
              <a:rPr lang="en-US" altLang="zh-CN" sz="1400" dirty="0">
                <a:latin typeface="宋体" panose="02010600030101010101" pitchFamily="2" charset="-122"/>
                <a:cs typeface="宋体" panose="02010600030101010101" pitchFamily="2" charset="-122"/>
              </a:rPr>
              <a:t>0m</a:t>
            </a:r>
            <a:r>
              <a:rPr lang="zh-CN" altLang="en-US" sz="1400" dirty="0">
                <a:latin typeface="宋体" panose="02010600030101010101" pitchFamily="2" charset="-122"/>
                <a:cs typeface="宋体" panose="02010600030101010101" pitchFamily="2" charset="-122"/>
              </a:rPr>
              <a:t>～</a:t>
            </a:r>
            <a:r>
              <a:rPr lang="en-US" altLang="zh-CN" sz="1400" dirty="0">
                <a:latin typeface="宋体" panose="02010600030101010101" pitchFamily="2" charset="-122"/>
                <a:cs typeface="宋体" panose="02010600030101010101" pitchFamily="2" charset="-122"/>
              </a:rPr>
              <a:t>5000m</a:t>
            </a:r>
            <a:r>
              <a:rPr lang="zh-CN" altLang="en-US" sz="1400" dirty="0">
                <a:latin typeface="宋体" panose="02010600030101010101" pitchFamily="2" charset="-122"/>
                <a:cs typeface="宋体" panose="02010600030101010101" pitchFamily="2" charset="-122"/>
              </a:rPr>
              <a:t>）</a:t>
            </a:r>
            <a:endParaRPr lang="en-US" altLang="zh-CN" sz="1400" dirty="0">
              <a:latin typeface="宋体" panose="02010600030101010101" pitchFamily="2" charset="-122"/>
              <a:cs typeface="宋体" panose="02010600030101010101" pitchFamily="2" charset="-122"/>
            </a:endParaRPr>
          </a:p>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太阳辐射强度：总辐射强度</a:t>
            </a:r>
            <a:r>
              <a:rPr lang="en-US" altLang="zh-CN" sz="1400" dirty="0">
                <a:latin typeface="宋体" panose="02010600030101010101" pitchFamily="2" charset="-122"/>
                <a:cs typeface="宋体" panose="02010600030101010101" pitchFamily="2" charset="-122"/>
              </a:rPr>
              <a:t>1120×</a:t>
            </a:r>
          </a:p>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             （</a:t>
            </a:r>
            <a:r>
              <a:rPr lang="en-US" altLang="zh-CN" sz="1400" dirty="0">
                <a:latin typeface="宋体" panose="02010600030101010101" pitchFamily="2" charset="-122"/>
                <a:cs typeface="宋体" panose="02010600030101010101" pitchFamily="2" charset="-122"/>
              </a:rPr>
              <a:t>1±10</a:t>
            </a:r>
            <a:r>
              <a:rPr lang="zh-CN" altLang="en-US" sz="1400" dirty="0">
                <a:latin typeface="宋体" panose="02010600030101010101" pitchFamily="2" charset="-122"/>
                <a:cs typeface="宋体" panose="02010600030101010101" pitchFamily="2" charset="-122"/>
              </a:rPr>
              <a:t>％）</a:t>
            </a:r>
            <a:r>
              <a:rPr lang="en-US" altLang="zh-CN" sz="1400" dirty="0">
                <a:latin typeface="宋体" panose="02010600030101010101" pitchFamily="2" charset="-122"/>
                <a:cs typeface="宋体" panose="02010600030101010101" pitchFamily="2" charset="-122"/>
              </a:rPr>
              <a:t>W/㎡</a:t>
            </a:r>
          </a:p>
          <a:p>
            <a:pPr defTabSz="869315" eaLnBrk="0" hangingPunct="0">
              <a:lnSpc>
                <a:spcPts val="2280"/>
              </a:lnSpc>
              <a:buClr>
                <a:schemeClr val="accent1"/>
              </a:buClr>
            </a:pPr>
            <a:r>
              <a:rPr lang="zh-CN" altLang="en-US" sz="1400" b="1" dirty="0">
                <a:latin typeface="宋体" panose="02010600030101010101" pitchFamily="2" charset="-122"/>
                <a:cs typeface="宋体" panose="02010600030101010101" pitchFamily="2" charset="-122"/>
              </a:rPr>
              <a:t>产品性能：</a:t>
            </a:r>
            <a:endParaRPr lang="en-US" altLang="zh-CN" sz="1400" b="1" dirty="0">
              <a:latin typeface="宋体" panose="02010600030101010101" pitchFamily="2" charset="-122"/>
              <a:cs typeface="宋体" panose="02010600030101010101" pitchFamily="2" charset="-122"/>
            </a:endParaRPr>
          </a:p>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防风性能：机柜在正常使用状态下，</a:t>
            </a:r>
            <a:endParaRPr lang="en-US" altLang="zh-CN" sz="1400" dirty="0">
              <a:latin typeface="宋体" panose="02010600030101010101" pitchFamily="2" charset="-122"/>
              <a:cs typeface="宋体" panose="02010600030101010101" pitchFamily="2" charset="-122"/>
            </a:endParaRPr>
          </a:p>
          <a:p>
            <a:pPr defTabSz="869315" eaLnBrk="0" hangingPunct="0">
              <a:lnSpc>
                <a:spcPts val="2280"/>
              </a:lnSpc>
              <a:buClr>
                <a:schemeClr val="accent1"/>
              </a:buClr>
            </a:pPr>
            <a:r>
              <a:rPr lang="en-US" altLang="zh-CN" sz="1400" dirty="0">
                <a:latin typeface="宋体" panose="02010600030101010101" pitchFamily="2" charset="-122"/>
                <a:cs typeface="宋体" panose="02010600030101010101" pitchFamily="2" charset="-122"/>
              </a:rPr>
              <a:t>          </a:t>
            </a:r>
            <a:r>
              <a:rPr lang="zh-CN" altLang="en-US" sz="1400" dirty="0">
                <a:latin typeface="宋体" panose="02010600030101010101" pitchFamily="2" charset="-122"/>
                <a:cs typeface="宋体" panose="02010600030101010101" pitchFamily="2" charset="-122"/>
              </a:rPr>
              <a:t>可承受</a:t>
            </a:r>
            <a:r>
              <a:rPr lang="en-US" altLang="zh-CN" sz="1400" dirty="0">
                <a:latin typeface="宋体" panose="02010600030101010101" pitchFamily="2" charset="-122"/>
                <a:cs typeface="宋体" panose="02010600030101010101" pitchFamily="2" charset="-122"/>
              </a:rPr>
              <a:t>60m/s</a:t>
            </a:r>
            <a:r>
              <a:rPr lang="zh-CN" altLang="en-US" sz="1400" dirty="0">
                <a:latin typeface="宋体" panose="02010600030101010101" pitchFamily="2" charset="-122"/>
                <a:cs typeface="宋体" panose="02010600030101010101" pitchFamily="2" charset="-122"/>
              </a:rPr>
              <a:t>的强风破坏。</a:t>
            </a:r>
            <a:br>
              <a:rPr lang="zh-CN" altLang="en-US" sz="1400" dirty="0">
                <a:latin typeface="宋体" panose="02010600030101010101" pitchFamily="2" charset="-122"/>
                <a:cs typeface="宋体" panose="02010600030101010101" pitchFamily="2" charset="-122"/>
              </a:rPr>
            </a:br>
            <a:r>
              <a:rPr lang="zh-CN" altLang="en-US" sz="1400" dirty="0">
                <a:latin typeface="宋体" panose="02010600030101010101" pitchFamily="2" charset="-122"/>
                <a:cs typeface="宋体" panose="02010600030101010101" pitchFamily="2" charset="-122"/>
              </a:rPr>
              <a:t>抗震性能：大于</a:t>
            </a:r>
            <a:r>
              <a:rPr lang="en-US" altLang="zh-CN" sz="1400" dirty="0">
                <a:latin typeface="宋体" panose="02010600030101010101" pitchFamily="2" charset="-122"/>
                <a:cs typeface="宋体" panose="02010600030101010101" pitchFamily="2" charset="-122"/>
              </a:rPr>
              <a:t>8</a:t>
            </a:r>
            <a:r>
              <a:rPr lang="zh-CN" altLang="en-US" sz="1400" dirty="0">
                <a:latin typeface="宋体" panose="02010600030101010101" pitchFamily="2" charset="-122"/>
                <a:cs typeface="宋体" panose="02010600030101010101" pitchFamily="2" charset="-122"/>
              </a:rPr>
              <a:t>级</a:t>
            </a:r>
            <a:endParaRPr lang="en-US" altLang="zh-CN" sz="1400" dirty="0">
              <a:latin typeface="宋体" panose="02010600030101010101" pitchFamily="2" charset="-122"/>
              <a:cs typeface="宋体" panose="02010600030101010101" pitchFamily="2" charset="-122"/>
            </a:endParaRPr>
          </a:p>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sym typeface="+mn-ea"/>
              </a:rPr>
              <a:t>综合传热系数：</a:t>
            </a:r>
            <a:r>
              <a:rPr lang="en-US" altLang="zh-CN" sz="1400" dirty="0">
                <a:latin typeface="宋体" panose="02010600030101010101" pitchFamily="2" charset="-122"/>
                <a:cs typeface="宋体" panose="02010600030101010101" pitchFamily="2" charset="-122"/>
                <a:sym typeface="+mn-ea"/>
              </a:rPr>
              <a:t>0.78W/</a:t>
            </a:r>
            <a:r>
              <a:rPr lang="zh-CN" altLang="en-US" sz="1400" dirty="0">
                <a:latin typeface="宋体" panose="02010600030101010101" pitchFamily="2" charset="-122"/>
                <a:cs typeface="宋体" panose="02010600030101010101" pitchFamily="2" charset="-122"/>
                <a:sym typeface="+mn-ea"/>
              </a:rPr>
              <a:t>（㎡ ▪ </a:t>
            </a:r>
            <a:r>
              <a:rPr lang="en-US" altLang="zh-CN" sz="1400" dirty="0">
                <a:latin typeface="宋体" panose="02010600030101010101" pitchFamily="2" charset="-122"/>
                <a:cs typeface="宋体" panose="02010600030101010101" pitchFamily="2" charset="-122"/>
                <a:sym typeface="+mn-ea"/>
              </a:rPr>
              <a:t>K</a:t>
            </a:r>
            <a:r>
              <a:rPr lang="zh-CN" altLang="en-US" sz="1400" dirty="0">
                <a:latin typeface="宋体" panose="02010600030101010101" pitchFamily="2" charset="-122"/>
                <a:cs typeface="宋体" panose="02010600030101010101" pitchFamily="2" charset="-122"/>
                <a:sym typeface="+mn-ea"/>
              </a:rPr>
              <a:t>）</a:t>
            </a:r>
            <a:endParaRPr lang="en-US" altLang="zh-CN" sz="1400" dirty="0">
              <a:latin typeface="宋体" panose="02010600030101010101" pitchFamily="2" charset="-122"/>
              <a:cs typeface="宋体" panose="02010600030101010101" pitchFamily="2" charset="-122"/>
              <a:sym typeface="+mn-ea"/>
            </a:endParaRPr>
          </a:p>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sym typeface="+mn-ea"/>
              </a:rPr>
              <a:t>机柜功耗：机柜连续工作</a:t>
            </a:r>
            <a:r>
              <a:rPr lang="en-US" altLang="zh-CN" sz="1400" dirty="0">
                <a:latin typeface="宋体" panose="02010600030101010101" pitchFamily="2" charset="-122"/>
                <a:cs typeface="宋体" panose="02010600030101010101" pitchFamily="2" charset="-122"/>
                <a:sym typeface="+mn-ea"/>
              </a:rPr>
              <a:t>5h</a:t>
            </a:r>
            <a:r>
              <a:rPr lang="zh-CN" altLang="en-US" sz="1400" dirty="0">
                <a:latin typeface="宋体" panose="02010600030101010101" pitchFamily="2" charset="-122"/>
                <a:cs typeface="宋体" panose="02010600030101010101" pitchFamily="2" charset="-122"/>
                <a:sym typeface="+mn-ea"/>
              </a:rPr>
              <a:t>功耗</a:t>
            </a:r>
            <a:r>
              <a:rPr lang="en-US" altLang="zh-CN" sz="1400" dirty="0">
                <a:latin typeface="宋体" panose="02010600030101010101" pitchFamily="2" charset="-122"/>
                <a:cs typeface="宋体" panose="02010600030101010101" pitchFamily="2" charset="-122"/>
                <a:sym typeface="+mn-ea"/>
              </a:rPr>
              <a:t>647W ▪ h</a:t>
            </a:r>
            <a:br>
              <a:rPr lang="en-US" altLang="zh-CN" sz="1400" dirty="0">
                <a:latin typeface="宋体" panose="02010600030101010101" pitchFamily="2" charset="-122"/>
                <a:cs typeface="宋体" panose="02010600030101010101" pitchFamily="2" charset="-122"/>
                <a:sym typeface="+mn-ea"/>
              </a:rPr>
            </a:br>
            <a:r>
              <a:rPr lang="zh-CN" altLang="en-US" sz="1400" dirty="0">
                <a:latin typeface="宋体" panose="02010600030101010101" pitchFamily="2" charset="-122"/>
                <a:cs typeface="宋体" panose="02010600030101010101" pitchFamily="2" charset="-122"/>
              </a:rPr>
              <a:t>防护性能：</a:t>
            </a:r>
            <a:r>
              <a:rPr lang="en-US" altLang="zh-CN" sz="1400" dirty="0">
                <a:latin typeface="宋体" panose="02010600030101010101" pitchFamily="2" charset="-122"/>
                <a:cs typeface="宋体" panose="02010600030101010101" pitchFamily="2" charset="-122"/>
              </a:rPr>
              <a:t>IP55</a:t>
            </a:r>
            <a:r>
              <a:rPr lang="zh-CN" altLang="en-US" sz="1400" dirty="0">
                <a:latin typeface="宋体" panose="02010600030101010101" pitchFamily="2" charset="-122"/>
                <a:cs typeface="宋体" panose="02010600030101010101" pitchFamily="2" charset="-122"/>
              </a:rPr>
              <a:t>级（无通风）</a:t>
            </a:r>
            <a:br>
              <a:rPr lang="zh-CN" altLang="en-US" sz="1400" dirty="0">
                <a:latin typeface="宋体" panose="02010600030101010101" pitchFamily="2" charset="-122"/>
                <a:cs typeface="宋体" panose="02010600030101010101" pitchFamily="2" charset="-122"/>
              </a:rPr>
            </a:br>
            <a:r>
              <a:rPr lang="zh-CN" altLang="en-US" sz="1400" dirty="0">
                <a:latin typeface="宋体" panose="02010600030101010101" pitchFamily="2" charset="-122"/>
                <a:cs typeface="宋体" panose="02010600030101010101" pitchFamily="2" charset="-122"/>
              </a:rPr>
              <a:t>阻燃性能：符合</a:t>
            </a:r>
            <a:r>
              <a:rPr lang="en-US" altLang="zh-CN" sz="1400" dirty="0">
                <a:latin typeface="宋体" panose="02010600030101010101" pitchFamily="2" charset="-122"/>
                <a:cs typeface="宋体" panose="02010600030101010101" pitchFamily="2" charset="-122"/>
              </a:rPr>
              <a:t>UL94-V0</a:t>
            </a:r>
            <a:r>
              <a:rPr lang="zh-CN" altLang="en-US" sz="1400" dirty="0">
                <a:latin typeface="宋体" panose="02010600030101010101" pitchFamily="2" charset="-122"/>
                <a:cs typeface="宋体" panose="02010600030101010101" pitchFamily="2" charset="-122"/>
              </a:rPr>
              <a:t>级标准</a:t>
            </a:r>
            <a:br>
              <a:rPr lang="zh-CN" altLang="en-US" sz="1400" dirty="0">
                <a:latin typeface="宋体" panose="02010600030101010101" pitchFamily="2" charset="-122"/>
                <a:cs typeface="宋体" panose="02010600030101010101" pitchFamily="2" charset="-122"/>
              </a:rPr>
            </a:br>
            <a:endParaRPr lang="en-US" altLang="zh-CN" sz="1400" dirty="0">
              <a:latin typeface="宋体" panose="02010600030101010101" pitchFamily="2" charset="-122"/>
              <a:cs typeface="宋体" panose="02010600030101010101" pitchFamily="2" charset="-122"/>
            </a:endParaRPr>
          </a:p>
        </p:txBody>
      </p:sp>
      <p:pic>
        <p:nvPicPr>
          <p:cNvPr id="7" name="Picture 2"/>
          <p:cNvPicPr>
            <a:picLocks noChangeAspect="1" noChangeArrowheads="1"/>
          </p:cNvPicPr>
          <p:nvPr/>
        </p:nvPicPr>
        <p:blipFill>
          <a:blip r:embed="rId3" cstate="print"/>
          <a:srcRect b="13362"/>
          <a:stretch>
            <a:fillRect/>
          </a:stretch>
        </p:blipFill>
        <p:spPr bwMode="auto">
          <a:xfrm>
            <a:off x="0" y="-42699"/>
            <a:ext cx="7561263" cy="1347815"/>
          </a:xfrm>
          <a:prstGeom prst="rect">
            <a:avLst/>
          </a:prstGeom>
          <a:noFill/>
          <a:ln w="9525">
            <a:noFill/>
            <a:miter lim="800000"/>
            <a:headEnd/>
            <a:tailEnd/>
          </a:ln>
        </p:spPr>
      </p:pic>
      <p:sp>
        <p:nvSpPr>
          <p:cNvPr id="8" name="矩形 7"/>
          <p:cNvSpPr/>
          <p:nvPr/>
        </p:nvSpPr>
        <p:spPr>
          <a:xfrm>
            <a:off x="684337" y="8102731"/>
            <a:ext cx="6113196" cy="551011"/>
          </a:xfrm>
          <a:prstGeom prst="rect">
            <a:avLst/>
          </a:prstGeom>
          <a:noFill/>
          <a:ln w="19050">
            <a:noFill/>
          </a:ln>
        </p:spPr>
        <p:txBody>
          <a:bodyPr wrap="square" lIns="102663" tIns="53385" rIns="102663" bIns="53385" anchor="ctr">
            <a:spAutoFit/>
          </a:bodyPr>
          <a:lstStyle/>
          <a:p>
            <a:pPr indent="304165" defTabSz="869315" eaLnBrk="0" hangingPunct="0">
              <a:lnSpc>
                <a:spcPct val="90000"/>
              </a:lnSpc>
              <a:spcBef>
                <a:spcPct val="30000"/>
              </a:spcBef>
              <a:buClr>
                <a:schemeClr val="accent1"/>
              </a:buClr>
            </a:pPr>
            <a:r>
              <a:rPr lang="en-US" altLang="zh-CN" sz="1600" dirty="0">
                <a:latin typeface="宋体" panose="02010600030101010101" pitchFamily="2" charset="-122"/>
                <a:cs typeface="宋体" panose="02010600030101010101" pitchFamily="2" charset="-122"/>
                <a:sym typeface="+mn-ea"/>
              </a:rPr>
              <a:t/>
            </a:r>
            <a:br>
              <a:rPr lang="en-US" altLang="zh-CN" sz="1600" dirty="0">
                <a:latin typeface="宋体" panose="02010600030101010101" pitchFamily="2" charset="-122"/>
                <a:cs typeface="宋体" panose="02010600030101010101" pitchFamily="2" charset="-122"/>
                <a:sym typeface="+mn-ea"/>
              </a:rPr>
            </a:br>
            <a:endParaRPr lang="zh-CN" altLang="en-US" sz="1600" dirty="0">
              <a:latin typeface="宋体" panose="02010600030101010101" pitchFamily="2" charset="-122"/>
              <a:cs typeface="宋体" panose="02010600030101010101" pitchFamily="2" charset="-122"/>
            </a:endParaRPr>
          </a:p>
        </p:txBody>
      </p:sp>
      <p:sp>
        <p:nvSpPr>
          <p:cNvPr id="9" name="矩形 8"/>
          <p:cNvSpPr/>
          <p:nvPr/>
        </p:nvSpPr>
        <p:spPr>
          <a:xfrm>
            <a:off x="604945" y="6970479"/>
            <a:ext cx="6271981" cy="2762386"/>
          </a:xfrm>
          <a:prstGeom prst="rect">
            <a:avLst/>
          </a:prstGeom>
          <a:noFill/>
          <a:ln w="19050">
            <a:noFill/>
          </a:ln>
        </p:spPr>
        <p:txBody>
          <a:bodyPr wrap="square" lIns="102663" tIns="53385" rIns="102663" bIns="53385" anchor="ctr">
            <a:spAutoFit/>
          </a:bodyPr>
          <a:lstStyle/>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防盐雾能力：箱体外壳符合</a:t>
            </a:r>
            <a:r>
              <a:rPr lang="en-US" altLang="zh-CN" sz="1400" dirty="0">
                <a:latin typeface="宋体" panose="02010600030101010101" pitchFamily="2" charset="-122"/>
                <a:cs typeface="宋体" panose="02010600030101010101" pitchFamily="2" charset="-122"/>
              </a:rPr>
              <a:t>GB/T2423.17</a:t>
            </a:r>
            <a:r>
              <a:rPr lang="zh-CN" altLang="en-US" sz="1400" dirty="0">
                <a:latin typeface="宋体" panose="02010600030101010101" pitchFamily="2" charset="-122"/>
                <a:cs typeface="宋体" panose="02010600030101010101" pitchFamily="2" charset="-122"/>
              </a:rPr>
              <a:t>－  </a:t>
            </a:r>
            <a:r>
              <a:rPr lang="en-US" altLang="zh-CN" sz="1400" dirty="0">
                <a:latin typeface="宋体" panose="02010600030101010101" pitchFamily="2" charset="-122"/>
                <a:cs typeface="宋体" panose="02010600030101010101" pitchFamily="2" charset="-122"/>
              </a:rPr>
              <a:t>1993  500	</a:t>
            </a:r>
            <a:r>
              <a:rPr lang="zh-CN" altLang="en-US" sz="1400" dirty="0">
                <a:latin typeface="宋体" panose="02010600030101010101" pitchFamily="2" charset="-122"/>
                <a:cs typeface="宋体" panose="02010600030101010101" pitchFamily="2" charset="-122"/>
              </a:rPr>
              <a:t>小时标准；</a:t>
            </a:r>
            <a:endParaRPr lang="en-US" altLang="zh-CN" sz="1400" dirty="0">
              <a:latin typeface="宋体" panose="02010600030101010101" pitchFamily="2" charset="-122"/>
              <a:cs typeface="宋体" panose="02010600030101010101" pitchFamily="2" charset="-122"/>
            </a:endParaRPr>
          </a:p>
          <a:p>
            <a:pPr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            箱体内部结构件符合</a:t>
            </a:r>
            <a:r>
              <a:rPr lang="en-US" altLang="zh-CN" sz="1400" dirty="0">
                <a:latin typeface="宋体" panose="02010600030101010101" pitchFamily="2" charset="-122"/>
                <a:cs typeface="宋体" panose="02010600030101010101" pitchFamily="2" charset="-122"/>
              </a:rPr>
              <a:t>GB/T2423.17</a:t>
            </a:r>
            <a:r>
              <a:rPr lang="zh-CN" altLang="en-US" sz="1400" dirty="0">
                <a:latin typeface="宋体" panose="02010600030101010101" pitchFamily="2" charset="-122"/>
                <a:cs typeface="宋体" panose="02010600030101010101" pitchFamily="2" charset="-122"/>
              </a:rPr>
              <a:t>－</a:t>
            </a:r>
            <a:r>
              <a:rPr lang="en-US" altLang="zh-CN" sz="1400" dirty="0">
                <a:latin typeface="宋体" panose="02010600030101010101" pitchFamily="2" charset="-122"/>
                <a:cs typeface="宋体" panose="02010600030101010101" pitchFamily="2" charset="-122"/>
              </a:rPr>
              <a:t>1993  72</a:t>
            </a:r>
            <a:r>
              <a:rPr lang="zh-CN" altLang="en-US" sz="1400" dirty="0">
                <a:latin typeface="宋体" panose="02010600030101010101" pitchFamily="2" charset="-122"/>
                <a:cs typeface="宋体" panose="02010600030101010101" pitchFamily="2" charset="-122"/>
              </a:rPr>
              <a:t>小时标准</a:t>
            </a:r>
            <a:endParaRPr lang="en-US" altLang="zh-CN" sz="1400" dirty="0">
              <a:latin typeface="宋体" panose="02010600030101010101" pitchFamily="2" charset="-122"/>
              <a:cs typeface="宋体" panose="02010600030101010101" pitchFamily="2" charset="-122"/>
            </a:endParaRPr>
          </a:p>
          <a:p>
            <a:pPr defTabSz="869315" eaLnBrk="0" hangingPunct="0">
              <a:lnSpc>
                <a:spcPts val="2280"/>
              </a:lnSpc>
              <a:buClr>
                <a:schemeClr val="accent1"/>
              </a:buClr>
            </a:pPr>
            <a:r>
              <a:rPr lang="zh-CN" altLang="en-US" sz="1400" b="1" dirty="0">
                <a:latin typeface="宋体" panose="02010600030101010101" pitchFamily="2" charset="-122"/>
                <a:cs typeface="宋体" panose="02010600030101010101" pitchFamily="2" charset="-122"/>
              </a:rPr>
              <a:t>噪音隔离：</a:t>
            </a:r>
          </a:p>
          <a:p>
            <a:pPr indent="304165"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在关门状态下，距离机柜门</a:t>
            </a:r>
            <a:r>
              <a:rPr lang="en-US" altLang="zh-CN" sz="1400" dirty="0">
                <a:latin typeface="宋体" panose="02010600030101010101" pitchFamily="2" charset="-122"/>
                <a:cs typeface="宋体" panose="02010600030101010101" pitchFamily="2" charset="-122"/>
              </a:rPr>
              <a:t>1.5m</a:t>
            </a:r>
            <a:r>
              <a:rPr lang="zh-CN" altLang="en-US" sz="1400" dirty="0">
                <a:latin typeface="宋体" panose="02010600030101010101" pitchFamily="2" charset="-122"/>
                <a:cs typeface="宋体" panose="02010600030101010101" pitchFamily="2" charset="-122"/>
              </a:rPr>
              <a:t>、离地</a:t>
            </a:r>
            <a:r>
              <a:rPr lang="en-US" altLang="zh-CN" sz="1400" dirty="0">
                <a:latin typeface="宋体" panose="02010600030101010101" pitchFamily="2" charset="-122"/>
                <a:cs typeface="宋体" panose="02010600030101010101" pitchFamily="2" charset="-122"/>
              </a:rPr>
              <a:t>1.2m</a:t>
            </a:r>
            <a:r>
              <a:rPr lang="zh-CN" altLang="en-US" sz="1400" dirty="0">
                <a:latin typeface="宋体" panose="02010600030101010101" pitchFamily="2" charset="-122"/>
                <a:cs typeface="宋体" panose="02010600030101010101" pitchFamily="2" charset="-122"/>
              </a:rPr>
              <a:t>高的位置 ，最大噪音符合下列等级要求：</a:t>
            </a:r>
          </a:p>
          <a:p>
            <a:pPr indent="304165"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一级：城市居住区域，昼间应小于</a:t>
            </a:r>
            <a:r>
              <a:rPr lang="en-US" altLang="zh-CN" sz="1400" dirty="0">
                <a:latin typeface="宋体" panose="02010600030101010101" pitchFamily="2" charset="-122"/>
                <a:cs typeface="宋体" panose="02010600030101010101" pitchFamily="2" charset="-122"/>
              </a:rPr>
              <a:t>60dB</a:t>
            </a:r>
            <a:r>
              <a:rPr lang="zh-CN" altLang="en-US" sz="1400" dirty="0">
                <a:latin typeface="宋体" panose="02010600030101010101" pitchFamily="2" charset="-122"/>
                <a:cs typeface="宋体" panose="02010600030101010101" pitchFamily="2" charset="-122"/>
              </a:rPr>
              <a:t>（</a:t>
            </a:r>
            <a:r>
              <a:rPr lang="en-US" altLang="zh-CN" sz="1400" dirty="0">
                <a:latin typeface="宋体" panose="02010600030101010101" pitchFamily="2" charset="-122"/>
                <a:cs typeface="宋体" panose="02010600030101010101" pitchFamily="2" charset="-122"/>
              </a:rPr>
              <a:t>A</a:t>
            </a:r>
            <a:r>
              <a:rPr lang="zh-CN" altLang="en-US" sz="1400" dirty="0">
                <a:latin typeface="宋体" panose="02010600030101010101" pitchFamily="2" charset="-122"/>
                <a:cs typeface="宋体" panose="02010600030101010101" pitchFamily="2" charset="-122"/>
              </a:rPr>
              <a:t>），夜间应小于</a:t>
            </a:r>
            <a:r>
              <a:rPr lang="en-US" altLang="zh-CN" sz="1400" dirty="0">
                <a:latin typeface="宋体" panose="02010600030101010101" pitchFamily="2" charset="-122"/>
                <a:cs typeface="宋体" panose="02010600030101010101" pitchFamily="2" charset="-122"/>
              </a:rPr>
              <a:t>50dB</a:t>
            </a:r>
            <a:r>
              <a:rPr lang="zh-CN" altLang="en-US" sz="1400" dirty="0">
                <a:latin typeface="宋体" panose="02010600030101010101" pitchFamily="2" charset="-122"/>
                <a:cs typeface="宋体" panose="02010600030101010101" pitchFamily="2" charset="-122"/>
              </a:rPr>
              <a:t>（</a:t>
            </a:r>
            <a:r>
              <a:rPr lang="en-US" altLang="zh-CN" sz="1400" dirty="0">
                <a:latin typeface="宋体" panose="02010600030101010101" pitchFamily="2" charset="-122"/>
                <a:cs typeface="宋体" panose="02010600030101010101" pitchFamily="2" charset="-122"/>
              </a:rPr>
              <a:t>A</a:t>
            </a:r>
            <a:r>
              <a:rPr lang="zh-CN" altLang="en-US" sz="1400" dirty="0">
                <a:latin typeface="宋体" panose="02010600030101010101" pitchFamily="2" charset="-122"/>
                <a:cs typeface="宋体" panose="02010600030101010101" pitchFamily="2" charset="-122"/>
              </a:rPr>
              <a:t>）；</a:t>
            </a:r>
          </a:p>
          <a:p>
            <a:pPr indent="304165" defTabSz="869315" eaLnBrk="0" hangingPunct="0">
              <a:lnSpc>
                <a:spcPts val="2280"/>
              </a:lnSpc>
              <a:buClr>
                <a:schemeClr val="accent1"/>
              </a:buClr>
            </a:pPr>
            <a:r>
              <a:rPr lang="zh-CN" altLang="en-US" sz="1400" dirty="0">
                <a:latin typeface="宋体" panose="02010600030101010101" pitchFamily="2" charset="-122"/>
                <a:cs typeface="宋体" panose="02010600030101010101" pitchFamily="2" charset="-122"/>
              </a:rPr>
              <a:t>二级：其它区域，昼间应小于</a:t>
            </a:r>
            <a:r>
              <a:rPr lang="en-US" altLang="zh-CN" sz="1400" dirty="0">
                <a:latin typeface="宋体" panose="02010600030101010101" pitchFamily="2" charset="-122"/>
                <a:cs typeface="宋体" panose="02010600030101010101" pitchFamily="2" charset="-122"/>
              </a:rPr>
              <a:t>70 dB (A)</a:t>
            </a:r>
            <a:r>
              <a:rPr lang="zh-CN" altLang="en-US" sz="1400" dirty="0">
                <a:latin typeface="宋体" panose="02010600030101010101" pitchFamily="2" charset="-122"/>
                <a:cs typeface="宋体" panose="02010600030101010101" pitchFamily="2" charset="-122"/>
              </a:rPr>
              <a:t>，夜间应小于</a:t>
            </a:r>
            <a:r>
              <a:rPr lang="en-US" altLang="zh-CN" sz="1400" dirty="0">
                <a:latin typeface="宋体" panose="02010600030101010101" pitchFamily="2" charset="-122"/>
                <a:cs typeface="宋体" panose="02010600030101010101" pitchFamily="2" charset="-122"/>
              </a:rPr>
              <a:t>55dB</a:t>
            </a:r>
            <a:r>
              <a:rPr lang="zh-CN" altLang="en-US" sz="1400" dirty="0">
                <a:latin typeface="宋体" panose="02010600030101010101" pitchFamily="2" charset="-122"/>
                <a:cs typeface="宋体" panose="02010600030101010101" pitchFamily="2" charset="-122"/>
              </a:rPr>
              <a:t>（</a:t>
            </a:r>
            <a:r>
              <a:rPr lang="en-US" altLang="zh-CN" sz="1400" dirty="0">
                <a:latin typeface="宋体" panose="02010600030101010101" pitchFamily="2" charset="-122"/>
                <a:cs typeface="宋体" panose="02010600030101010101" pitchFamily="2" charset="-122"/>
              </a:rPr>
              <a:t>A</a:t>
            </a:r>
            <a:r>
              <a:rPr lang="zh-CN" altLang="en-US" sz="1400" dirty="0">
                <a:latin typeface="宋体" panose="02010600030101010101" pitchFamily="2" charset="-122"/>
                <a:cs typeface="宋体" panose="02010600030101010101" pitchFamily="2" charset="-122"/>
              </a:rPr>
              <a:t>）。箱体寿命：≥</a:t>
            </a:r>
            <a:r>
              <a:rPr lang="en-US" altLang="zh-CN" sz="1400" dirty="0">
                <a:latin typeface="宋体" panose="02010600030101010101" pitchFamily="2" charset="-122"/>
                <a:cs typeface="宋体" panose="02010600030101010101" pitchFamily="2" charset="-122"/>
              </a:rPr>
              <a:t>10</a:t>
            </a:r>
            <a:r>
              <a:rPr lang="zh-CN" altLang="en-US" sz="1400" dirty="0">
                <a:latin typeface="宋体" panose="02010600030101010101" pitchFamily="2" charset="-122"/>
                <a:cs typeface="宋体" panose="02010600030101010101" pitchFamily="2" charset="-122"/>
              </a:rPr>
              <a:t>年</a:t>
            </a:r>
          </a:p>
          <a:p>
            <a:pPr indent="304165" defTabSz="869315" eaLnBrk="0" hangingPunct="0">
              <a:lnSpc>
                <a:spcPts val="2280"/>
              </a:lnSpc>
              <a:buClr>
                <a:schemeClr val="accent1"/>
              </a:buClr>
            </a:pPr>
            <a:endParaRPr lang="en-US" altLang="zh-CN" sz="1400" dirty="0">
              <a:latin typeface="宋体" panose="02010600030101010101" pitchFamily="2" charset="-122"/>
              <a:cs typeface="宋体" panose="02010600030101010101" pitchFamily="2" charset="-122"/>
            </a:endParaRPr>
          </a:p>
        </p:txBody>
      </p:sp>
      <p:sp>
        <p:nvSpPr>
          <p:cNvPr id="22" name="矩形 21"/>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3" name="矩形 22"/>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4" name="灯片编号占位符 11"/>
          <p:cNvSpPr>
            <a:spLocks noGrp="1"/>
          </p:cNvSpPr>
          <p:nvPr>
            <p:ph type="sldNum" sz="quarter" idx="12"/>
          </p:nvPr>
        </p:nvSpPr>
        <p:spPr>
          <a:xfrm>
            <a:off x="6372919" y="9739188"/>
            <a:ext cx="324135" cy="569324"/>
          </a:xfrm>
        </p:spPr>
        <p:txBody>
          <a:bodyPr/>
          <a:lstStyle/>
          <a:p>
            <a:fld id="{C745B715-9656-4E20-BF9D-86BFE4607092}" type="slidenum">
              <a:rPr lang="zh-CN" altLang="en-US" sz="1600" b="1" smtClean="0">
                <a:solidFill>
                  <a:srgbClr val="002060"/>
                </a:solidFill>
              </a:rPr>
              <a:t>2</a:t>
            </a:fld>
            <a:endParaRPr lang="zh-CN" altLang="en-US" sz="1600" b="1" dirty="0">
              <a:solidFill>
                <a:srgbClr val="002060"/>
              </a:solidFill>
            </a:endParaRPr>
          </a:p>
        </p:txBody>
      </p:sp>
      <p:pic>
        <p:nvPicPr>
          <p:cNvPr id="2050" name="Picture 2" descr="C:\Users\Administrator\Desktop\111 拷贝.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2092" y="2188770"/>
            <a:ext cx="2682875" cy="47799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b="13362"/>
          <a:stretch>
            <a:fillRect/>
          </a:stretch>
        </p:blipFill>
        <p:spPr bwMode="auto">
          <a:xfrm>
            <a:off x="0" y="-42699"/>
            <a:ext cx="7561263" cy="1347815"/>
          </a:xfrm>
          <a:prstGeom prst="rect">
            <a:avLst/>
          </a:prstGeom>
          <a:noFill/>
          <a:ln w="9525">
            <a:noFill/>
            <a:miter lim="800000"/>
            <a:headEnd/>
            <a:tailEnd/>
          </a:ln>
        </p:spPr>
      </p:pic>
      <p:sp>
        <p:nvSpPr>
          <p:cNvPr id="10" name="Rectangle 2"/>
          <p:cNvSpPr>
            <a:spLocks noChangeArrowheads="1"/>
          </p:cNvSpPr>
          <p:nvPr/>
        </p:nvSpPr>
        <p:spPr bwMode="auto">
          <a:xfrm>
            <a:off x="1081298" y="2399373"/>
            <a:ext cx="5434662" cy="894830"/>
          </a:xfrm>
          <a:prstGeom prst="rect">
            <a:avLst/>
          </a:prstGeom>
          <a:noFill/>
          <a:ln w="9525" algn="ctr">
            <a:noFill/>
            <a:miter lim="800000"/>
          </a:ln>
          <a:effectLst/>
        </p:spPr>
        <p:txBody>
          <a:bodyPr lIns="118311" tIns="59157" rIns="118311" bIns="59157" anchor="b"/>
          <a:lstStyle/>
          <a:p>
            <a:pPr algn="ctr" defTabSz="1183005">
              <a:defRPr/>
            </a:pPr>
            <a:r>
              <a:rPr lang="zh-CN" altLang="en-US" sz="6200" dirty="0">
                <a:solidFill>
                  <a:schemeClr val="tx2">
                    <a:lumMod val="60000"/>
                    <a:lumOff val="40000"/>
                  </a:schemeClr>
                </a:solidFill>
                <a:effectLst>
                  <a:outerShdw blurRad="38100" dist="38100" dir="2700000" algn="tl">
                    <a:srgbClr val="C0C0C0"/>
                  </a:outerShdw>
                </a:effectLst>
                <a:latin typeface="华文新魏" pitchFamily="2" charset="-122"/>
                <a:ea typeface="华文新魏" pitchFamily="2" charset="-122"/>
              </a:rPr>
              <a:t>提纲</a:t>
            </a:r>
          </a:p>
        </p:txBody>
      </p:sp>
      <p:sp>
        <p:nvSpPr>
          <p:cNvPr id="12" name="AutoShape 3"/>
          <p:cNvSpPr>
            <a:spLocks noChangeArrowheads="1"/>
          </p:cNvSpPr>
          <p:nvPr/>
        </p:nvSpPr>
        <p:spPr bwMode="auto">
          <a:xfrm>
            <a:off x="1272956" y="5238218"/>
            <a:ext cx="5215340" cy="707280"/>
          </a:xfrm>
          <a:prstGeom prst="roundRect">
            <a:avLst>
              <a:gd name="adj" fmla="val 16667"/>
            </a:avLst>
          </a:prstGeom>
          <a:solidFill>
            <a:srgbClr val="92D050"/>
          </a:solidFill>
        </p:spPr>
        <p:style>
          <a:lnRef idx="0">
            <a:schemeClr val="accent1"/>
          </a:lnRef>
          <a:fillRef idx="3">
            <a:schemeClr val="accent1"/>
          </a:fillRef>
          <a:effectRef idx="3">
            <a:schemeClr val="accent1"/>
          </a:effectRef>
          <a:fontRef idx="minor">
            <a:schemeClr val="lt1"/>
          </a:fontRef>
        </p:style>
        <p:txBody>
          <a:bodyPr wrap="none" lIns="122633" tIns="61317" rIns="122633" bIns="61317" anchor="ctr"/>
          <a:lstStyle/>
          <a:p>
            <a:pPr>
              <a:defRPr/>
            </a:pPr>
            <a:r>
              <a:rPr lang="zh-CN" altLang="en-US" sz="2200" b="1" dirty="0" smtClean="0">
                <a:solidFill>
                  <a:schemeClr val="bg1"/>
                </a:solidFill>
                <a:latin typeface="黑体" panose="02010609060101010101" pitchFamily="2" charset="-122"/>
                <a:ea typeface="黑体" panose="02010609060101010101" pitchFamily="2" charset="-122"/>
              </a:rPr>
              <a:t>（二）金</a:t>
            </a:r>
            <a:r>
              <a:rPr lang="zh-CN" altLang="en-US" sz="2200" b="1" dirty="0">
                <a:solidFill>
                  <a:schemeClr val="bg1"/>
                </a:solidFill>
                <a:latin typeface="黑体" panose="02010609060101010101" pitchFamily="2" charset="-122"/>
                <a:ea typeface="黑体" panose="02010609060101010101" pitchFamily="2" charset="-122"/>
              </a:rPr>
              <a:t>华中兴断桥智能柜的主要特点</a:t>
            </a:r>
          </a:p>
        </p:txBody>
      </p:sp>
      <p:sp>
        <p:nvSpPr>
          <p:cNvPr id="13" name="AutoShape 3"/>
          <p:cNvSpPr>
            <a:spLocks noChangeArrowheads="1"/>
          </p:cNvSpPr>
          <p:nvPr/>
        </p:nvSpPr>
        <p:spPr bwMode="auto">
          <a:xfrm>
            <a:off x="1260351" y="6744654"/>
            <a:ext cx="5226833" cy="707280"/>
          </a:xfrm>
          <a:prstGeom prst="roundRect">
            <a:avLst>
              <a:gd name="adj" fmla="val 16667"/>
            </a:avLst>
          </a:prstGeom>
          <a:solidFill>
            <a:srgbClr val="92D050"/>
          </a:solidFill>
        </p:spPr>
        <p:style>
          <a:lnRef idx="0">
            <a:schemeClr val="accent1"/>
          </a:lnRef>
          <a:fillRef idx="3">
            <a:schemeClr val="accent1"/>
          </a:fillRef>
          <a:effectRef idx="3">
            <a:schemeClr val="accent1"/>
          </a:effectRef>
          <a:fontRef idx="minor">
            <a:schemeClr val="lt1"/>
          </a:fontRef>
        </p:style>
        <p:txBody>
          <a:bodyPr wrap="none" lIns="122633" tIns="61317" rIns="122633" bIns="61317" anchor="ctr"/>
          <a:lstStyle/>
          <a:p>
            <a:pPr>
              <a:defRPr/>
            </a:pPr>
            <a:r>
              <a:rPr lang="zh-CN" altLang="en-US" sz="2200" b="1" dirty="0" smtClean="0">
                <a:solidFill>
                  <a:schemeClr val="bg1"/>
                </a:solidFill>
                <a:latin typeface="黑体" panose="02010609060101010101" pitchFamily="2" charset="-122"/>
                <a:ea typeface="黑体" panose="02010609060101010101" pitchFamily="2" charset="-122"/>
              </a:rPr>
              <a:t>（三）金</a:t>
            </a:r>
            <a:r>
              <a:rPr lang="zh-CN" altLang="en-US" sz="2200" b="1" dirty="0">
                <a:solidFill>
                  <a:schemeClr val="bg1"/>
                </a:solidFill>
                <a:latin typeface="黑体" panose="02010609060101010101" pitchFamily="2" charset="-122"/>
                <a:ea typeface="黑体" panose="02010609060101010101" pitchFamily="2" charset="-122"/>
              </a:rPr>
              <a:t>华中兴室外机柜的第三方检测</a:t>
            </a:r>
          </a:p>
        </p:txBody>
      </p:sp>
      <p:sp>
        <p:nvSpPr>
          <p:cNvPr id="20" name="矩形 19"/>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1" name="矩形 20"/>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22" name="灯片编号占位符 11"/>
          <p:cNvSpPr>
            <a:spLocks noGrp="1"/>
          </p:cNvSpPr>
          <p:nvPr>
            <p:ph type="sldNum" sz="quarter" idx="12"/>
          </p:nvPr>
        </p:nvSpPr>
        <p:spPr>
          <a:xfrm>
            <a:off x="6372919" y="9739188"/>
            <a:ext cx="324135" cy="569324"/>
          </a:xfrm>
        </p:spPr>
        <p:txBody>
          <a:bodyPr/>
          <a:lstStyle/>
          <a:p>
            <a:fld id="{C745B715-9656-4E20-BF9D-86BFE4607092}" type="slidenum">
              <a:rPr lang="zh-CN" altLang="en-US" sz="1600" b="1" smtClean="0">
                <a:solidFill>
                  <a:srgbClr val="002060"/>
                </a:solidFill>
              </a:rPr>
              <a:t>3</a:t>
            </a:fld>
            <a:endParaRPr lang="zh-CN" altLang="en-US" sz="1600" b="1" dirty="0">
              <a:solidFill>
                <a:srgbClr val="002060"/>
              </a:solidFill>
            </a:endParaRPr>
          </a:p>
        </p:txBody>
      </p:sp>
      <p:sp>
        <p:nvSpPr>
          <p:cNvPr id="9" name="AutoShape 3"/>
          <p:cNvSpPr>
            <a:spLocks noChangeArrowheads="1"/>
          </p:cNvSpPr>
          <p:nvPr/>
        </p:nvSpPr>
        <p:spPr bwMode="auto">
          <a:xfrm>
            <a:off x="1275401" y="3771718"/>
            <a:ext cx="5278772" cy="707280"/>
          </a:xfrm>
          <a:prstGeom prst="roundRect">
            <a:avLst>
              <a:gd name="adj" fmla="val 16667"/>
            </a:avLst>
          </a:prstGeom>
          <a:solidFill>
            <a:srgbClr val="92D050"/>
          </a:solidFill>
        </p:spPr>
        <p:style>
          <a:lnRef idx="0">
            <a:schemeClr val="accent1"/>
          </a:lnRef>
          <a:fillRef idx="3">
            <a:schemeClr val="accent1"/>
          </a:fillRef>
          <a:effectRef idx="3">
            <a:schemeClr val="accent1"/>
          </a:effectRef>
          <a:fontRef idx="minor">
            <a:schemeClr val="lt1"/>
          </a:fontRef>
        </p:style>
        <p:txBody>
          <a:bodyPr wrap="none" lIns="122633" tIns="61317" rIns="122633" bIns="61317" anchor="ctr"/>
          <a:lstStyle/>
          <a:p>
            <a:pPr>
              <a:defRPr/>
            </a:pPr>
            <a:r>
              <a:rPr lang="zh-CN" altLang="en-US" sz="2200" b="1" dirty="0" smtClean="0">
                <a:solidFill>
                  <a:schemeClr val="bg1"/>
                </a:solidFill>
                <a:latin typeface="黑体" panose="02010609060101010101" pitchFamily="2" charset="-122"/>
                <a:ea typeface="黑体" panose="02010609060101010101" pitchFamily="2" charset="-122"/>
              </a:rPr>
              <a:t>（一）一体化机柜</a:t>
            </a:r>
            <a:r>
              <a:rPr lang="zh-CN" altLang="en-US" sz="2200" b="1" dirty="0">
                <a:solidFill>
                  <a:schemeClr val="bg1"/>
                </a:solidFill>
                <a:latin typeface="黑体" panose="02010609060101010101" pitchFamily="2" charset="-122"/>
                <a:ea typeface="黑体" panose="02010609060101010101" pitchFamily="2" charset="-122"/>
              </a:rPr>
              <a:t>产品介绍</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b="13362"/>
          <a:stretch>
            <a:fillRect/>
          </a:stretch>
        </p:blipFill>
        <p:spPr bwMode="auto">
          <a:xfrm>
            <a:off x="0" y="-42699"/>
            <a:ext cx="7561263" cy="1347815"/>
          </a:xfrm>
          <a:prstGeom prst="rect">
            <a:avLst/>
          </a:prstGeom>
          <a:noFill/>
          <a:ln w="9525">
            <a:noFill/>
            <a:miter lim="800000"/>
            <a:headEnd/>
            <a:tailEnd/>
          </a:ln>
        </p:spPr>
      </p:pic>
      <p:sp>
        <p:nvSpPr>
          <p:cNvPr id="6" name="Rectangle 1"/>
          <p:cNvSpPr>
            <a:spLocks noChangeArrowheads="1"/>
          </p:cNvSpPr>
          <p:nvPr/>
        </p:nvSpPr>
        <p:spPr bwMode="auto">
          <a:xfrm>
            <a:off x="1160690" y="7945027"/>
            <a:ext cx="5636843" cy="2153285"/>
          </a:xfrm>
          <a:prstGeom prst="rect">
            <a:avLst/>
          </a:prstGeom>
          <a:noFill/>
          <a:ln w="9525">
            <a:noFill/>
            <a:miter lim="800000"/>
          </a:ln>
          <a:effectLst/>
        </p:spPr>
        <p:txBody>
          <a:bodyPr vert="horz" wrap="square" lIns="104306" tIns="52153" rIns="104306" bIns="52153" numCol="1" anchor="ctr" anchorCtr="0" compatLnSpc="1">
            <a:spAutoFit/>
          </a:bodyPr>
          <a:lstStyle/>
          <a:p>
            <a:pPr indent="304165">
              <a:lnSpc>
                <a:spcPct val="150000"/>
              </a:lnSpc>
              <a:buFont typeface="Wingdings" panose="05000000000000000000" pitchFamily="2" charset="2"/>
              <a:buChar char="Ø"/>
            </a:pP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机柜内尺寸：</a:t>
            </a:r>
            <a:r>
              <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650(W)*650(D)*1800(H)mm </a:t>
            </a: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a:t>
            </a:r>
            <a:endPar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endParaRPr>
          </a:p>
          <a:p>
            <a:pPr indent="304165">
              <a:lnSpc>
                <a:spcPct val="150000"/>
              </a:lnSpc>
              <a:buFont typeface="Wingdings" panose="05000000000000000000" pitchFamily="2" charset="2"/>
              <a:buChar char="Ø"/>
            </a:pP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机柜外尺寸：</a:t>
            </a:r>
            <a:r>
              <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750(W)*750(D)*</a:t>
            </a:r>
            <a:r>
              <a:rPr lang="en-US" altLang="zh-CN" sz="1800" dirty="0" smtClean="0">
                <a:solidFill>
                  <a:srgbClr val="0070C0"/>
                </a:solidFill>
                <a:latin typeface="黑体" panose="02010609060101010101" pitchFamily="2" charset="-122"/>
                <a:ea typeface="黑体" panose="02010609060101010101" pitchFamily="2" charset="-122"/>
                <a:cs typeface="Times New Roman" panose="02020603050405020304" pitchFamily="18" charset="0"/>
              </a:rPr>
              <a:t>2000(H)mm </a:t>
            </a: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a:t>
            </a:r>
            <a:endPar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endParaRPr>
          </a:p>
          <a:p>
            <a:pPr indent="304165">
              <a:lnSpc>
                <a:spcPct val="150000"/>
              </a:lnSpc>
              <a:buFont typeface="Wingdings" panose="05000000000000000000" pitchFamily="2" charset="2"/>
              <a:buChar char="Ø"/>
            </a:pP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机柜钢底座尺寸：</a:t>
            </a:r>
            <a:r>
              <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750(W)*750(D)*100(H)mm </a:t>
            </a: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a:t>
            </a:r>
            <a:endPar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endParaRPr>
          </a:p>
          <a:p>
            <a:pPr indent="304165">
              <a:lnSpc>
                <a:spcPct val="150000"/>
              </a:lnSpc>
              <a:buFont typeface="Wingdings" panose="05000000000000000000" pitchFamily="2" charset="2"/>
              <a:buChar char="Ø"/>
            </a:pP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温控设备：双面开门，配置两台</a:t>
            </a:r>
            <a:r>
              <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600W</a:t>
            </a: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机柜空调。</a:t>
            </a:r>
            <a:endPar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endParaRPr>
          </a:p>
          <a:p>
            <a:pPr indent="304165">
              <a:lnSpc>
                <a:spcPct val="120000"/>
              </a:lnSpc>
            </a:pPr>
            <a:endParaRPr lang="zh-CN" altLang="en-US" dirty="0">
              <a:solidFill>
                <a:srgbClr val="0070C0"/>
              </a:solidFill>
              <a:latin typeface="黑体" panose="02010609060101010101" pitchFamily="2" charset="-122"/>
              <a:ea typeface="黑体" panose="02010609060101010101" pitchFamily="2" charset="-122"/>
              <a:cs typeface="宋体" panose="02010600030101010101" pitchFamily="2" charset="-122"/>
            </a:endParaRPr>
          </a:p>
        </p:txBody>
      </p:sp>
      <p:sp>
        <p:nvSpPr>
          <p:cNvPr id="12" name="矩形 11"/>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3" name="矩形 12"/>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6" name="灯片编号占位符 11"/>
          <p:cNvSpPr>
            <a:spLocks noGrp="1"/>
          </p:cNvSpPr>
          <p:nvPr>
            <p:ph type="sldNum" sz="quarter" idx="12"/>
          </p:nvPr>
        </p:nvSpPr>
        <p:spPr>
          <a:xfrm>
            <a:off x="6372919" y="9739188"/>
            <a:ext cx="324135" cy="569324"/>
          </a:xfrm>
        </p:spPr>
        <p:txBody>
          <a:bodyPr/>
          <a:lstStyle/>
          <a:p>
            <a:fld id="{C745B715-9656-4E20-BF9D-86BFE4607092}" type="slidenum">
              <a:rPr lang="zh-CN" altLang="en-US" sz="1600" b="1" smtClean="0">
                <a:solidFill>
                  <a:srgbClr val="002060"/>
                </a:solidFill>
              </a:rPr>
              <a:t>4</a:t>
            </a:fld>
            <a:endParaRPr lang="zh-CN" altLang="en-US" sz="1600" b="1" dirty="0">
              <a:solidFill>
                <a:srgbClr val="002060"/>
              </a:solidFill>
            </a:endParaRPr>
          </a:p>
        </p:txBody>
      </p:sp>
      <p:sp>
        <p:nvSpPr>
          <p:cNvPr id="10" name="AutoShape 3"/>
          <p:cNvSpPr>
            <a:spLocks noChangeArrowheads="1"/>
          </p:cNvSpPr>
          <p:nvPr/>
        </p:nvSpPr>
        <p:spPr bwMode="auto">
          <a:xfrm>
            <a:off x="1275401" y="1305116"/>
            <a:ext cx="5278772" cy="707280"/>
          </a:xfrm>
          <a:prstGeom prst="roundRect">
            <a:avLst>
              <a:gd name="adj" fmla="val 16667"/>
            </a:avLst>
          </a:prstGeom>
          <a:solidFill>
            <a:srgbClr val="92D050"/>
          </a:solidFill>
        </p:spPr>
        <p:style>
          <a:lnRef idx="0">
            <a:schemeClr val="accent1"/>
          </a:lnRef>
          <a:fillRef idx="3">
            <a:schemeClr val="accent1"/>
          </a:fillRef>
          <a:effectRef idx="3">
            <a:schemeClr val="accent1"/>
          </a:effectRef>
          <a:fontRef idx="minor">
            <a:schemeClr val="lt1"/>
          </a:fontRef>
        </p:style>
        <p:txBody>
          <a:bodyPr wrap="none" lIns="122633" tIns="61317" rIns="122633" bIns="61317" anchor="ctr"/>
          <a:lstStyle/>
          <a:p>
            <a:pPr>
              <a:defRPr/>
            </a:pPr>
            <a:r>
              <a:rPr lang="zh-CN" altLang="en-US" sz="2200" b="1" dirty="0" smtClean="0">
                <a:solidFill>
                  <a:schemeClr val="bg1"/>
                </a:solidFill>
                <a:latin typeface="黑体" panose="02010609060101010101" pitchFamily="2" charset="-122"/>
                <a:ea typeface="黑体" panose="02010609060101010101" pitchFamily="2" charset="-122"/>
              </a:rPr>
              <a:t>（一）一体化机柜</a:t>
            </a:r>
            <a:r>
              <a:rPr lang="zh-CN" altLang="en-US" sz="2200" b="1" dirty="0">
                <a:solidFill>
                  <a:schemeClr val="bg1"/>
                </a:solidFill>
                <a:latin typeface="黑体" panose="02010609060101010101" pitchFamily="2" charset="-122"/>
                <a:ea typeface="黑体" panose="02010609060101010101" pitchFamily="2" charset="-122"/>
              </a:rPr>
              <a:t>产品介绍</a:t>
            </a:r>
          </a:p>
        </p:txBody>
      </p:sp>
      <p:sp>
        <p:nvSpPr>
          <p:cNvPr id="11" name="Rectangle 8"/>
          <p:cNvSpPr>
            <a:spLocks noChangeArrowheads="1"/>
          </p:cNvSpPr>
          <p:nvPr/>
        </p:nvSpPr>
        <p:spPr bwMode="auto">
          <a:xfrm>
            <a:off x="972053" y="2192730"/>
            <a:ext cx="5328858" cy="395920"/>
          </a:xfrm>
          <a:prstGeom prst="rect">
            <a:avLst/>
          </a:prstGeom>
          <a:noFill/>
          <a:ln w="9525">
            <a:noFill/>
            <a:miter lim="800000"/>
          </a:ln>
        </p:spPr>
        <p:txBody>
          <a:bodyPr wrap="square" lIns="104306" tIns="52153" rIns="104306" bIns="52153">
            <a:spAutoFit/>
          </a:bodyPr>
          <a:lstStyle/>
          <a:p>
            <a:r>
              <a:rPr lang="zh-CN" altLang="en-US" sz="1800" b="1" dirty="0">
                <a:latin typeface="宋体" panose="02010600030101010101" pitchFamily="2" charset="-122"/>
              </a:rPr>
              <a:t>（</a:t>
            </a:r>
            <a:r>
              <a:rPr lang="en-US" altLang="zh-CN" sz="1800" b="1" dirty="0">
                <a:latin typeface="宋体" panose="02010600030101010101" pitchFamily="2" charset="-122"/>
              </a:rPr>
              <a:t>1</a:t>
            </a:r>
            <a:r>
              <a:rPr lang="zh-CN" altLang="en-US" sz="1800" b="1" dirty="0" smtClean="0">
                <a:latin typeface="宋体" panose="02010600030101010101" pitchFamily="2" charset="-122"/>
              </a:rPr>
              <a:t>）落地单柜产品介绍</a:t>
            </a:r>
            <a:endParaRPr lang="zh-CN" altLang="en-US" sz="1800" b="1" dirty="0">
              <a:latin typeface="宋体" panose="02010600030101010101" pitchFamily="2" charset="-122"/>
            </a:endParaRPr>
          </a:p>
        </p:txBody>
      </p:sp>
      <p:pic>
        <p:nvPicPr>
          <p:cNvPr id="1026" name="Picture 2" descr="C:\Users\Administrator\Desktop\微信图片_2019062622432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866" t="11132" r="29912" b="9057"/>
          <a:stretch>
            <a:fillRect/>
          </a:stretch>
        </p:blipFill>
        <p:spPr bwMode="auto">
          <a:xfrm>
            <a:off x="1908423" y="2610396"/>
            <a:ext cx="3960449" cy="51701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b="13362"/>
          <a:stretch>
            <a:fillRect/>
          </a:stretch>
        </p:blipFill>
        <p:spPr bwMode="auto">
          <a:xfrm>
            <a:off x="0" y="-42699"/>
            <a:ext cx="7561263" cy="1347815"/>
          </a:xfrm>
          <a:prstGeom prst="rect">
            <a:avLst/>
          </a:prstGeom>
          <a:noFill/>
          <a:ln w="9525">
            <a:noFill/>
            <a:miter lim="800000"/>
            <a:headEnd/>
            <a:tailEnd/>
          </a:ln>
        </p:spPr>
      </p:pic>
      <p:sp>
        <p:nvSpPr>
          <p:cNvPr id="6" name="Rectangle 1"/>
          <p:cNvSpPr>
            <a:spLocks noChangeArrowheads="1"/>
          </p:cNvSpPr>
          <p:nvPr/>
        </p:nvSpPr>
        <p:spPr bwMode="auto">
          <a:xfrm>
            <a:off x="1160690" y="7578948"/>
            <a:ext cx="5636843" cy="2153285"/>
          </a:xfrm>
          <a:prstGeom prst="rect">
            <a:avLst/>
          </a:prstGeom>
          <a:noFill/>
          <a:ln w="9525">
            <a:noFill/>
            <a:miter lim="800000"/>
          </a:ln>
          <a:effectLst/>
        </p:spPr>
        <p:txBody>
          <a:bodyPr vert="horz" wrap="square" lIns="104306" tIns="52153" rIns="104306" bIns="52153" numCol="1" anchor="ctr" anchorCtr="0" compatLnSpc="1">
            <a:spAutoFit/>
          </a:bodyPr>
          <a:lstStyle/>
          <a:p>
            <a:pPr indent="304165">
              <a:lnSpc>
                <a:spcPct val="150000"/>
              </a:lnSpc>
              <a:buFont typeface="Wingdings" panose="05000000000000000000" pitchFamily="2" charset="2"/>
              <a:buChar char="Ø"/>
            </a:pP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机柜内尺寸：</a:t>
            </a:r>
            <a:r>
              <a:rPr lang="en-US" altLang="zh-CN" sz="1800" dirty="0" smtClean="0">
                <a:solidFill>
                  <a:srgbClr val="0070C0"/>
                </a:solidFill>
                <a:latin typeface="黑体" panose="02010609060101010101" pitchFamily="2" charset="-122"/>
                <a:ea typeface="黑体" panose="02010609060101010101" pitchFamily="2" charset="-122"/>
                <a:cs typeface="Times New Roman" panose="02020603050405020304" pitchFamily="18" charset="0"/>
              </a:rPr>
              <a:t>600(W)*700(D</a:t>
            </a:r>
            <a:r>
              <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a:t>
            </a:r>
            <a:r>
              <a:rPr lang="en-US" altLang="zh-CN" sz="1800" dirty="0" smtClean="0">
                <a:solidFill>
                  <a:srgbClr val="0070C0"/>
                </a:solidFill>
                <a:latin typeface="黑体" panose="02010609060101010101" pitchFamily="2" charset="-122"/>
                <a:ea typeface="黑体" panose="02010609060101010101" pitchFamily="2" charset="-122"/>
                <a:cs typeface="Times New Roman" panose="02020603050405020304" pitchFamily="18" charset="0"/>
              </a:rPr>
              <a:t>1400(H)mm </a:t>
            </a: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a:t>
            </a:r>
            <a:endPar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endParaRPr>
          </a:p>
          <a:p>
            <a:pPr indent="304165">
              <a:lnSpc>
                <a:spcPct val="150000"/>
              </a:lnSpc>
              <a:buFont typeface="Wingdings" panose="05000000000000000000" pitchFamily="2" charset="2"/>
              <a:buChar char="Ø"/>
            </a:pP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机柜外尺寸：</a:t>
            </a:r>
            <a:r>
              <a:rPr lang="en-US" altLang="zh-CN" sz="1800" dirty="0" smtClean="0">
                <a:solidFill>
                  <a:srgbClr val="0070C0"/>
                </a:solidFill>
                <a:latin typeface="黑体" panose="02010609060101010101" pitchFamily="2" charset="-122"/>
                <a:ea typeface="黑体" panose="02010609060101010101" pitchFamily="2" charset="-122"/>
                <a:cs typeface="Times New Roman" panose="02020603050405020304" pitchFamily="18" charset="0"/>
              </a:rPr>
              <a:t>700(W)*800(D)*1500(H)mm </a:t>
            </a: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a:t>
            </a:r>
            <a:endPar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endParaRPr>
          </a:p>
          <a:p>
            <a:pPr indent="304165">
              <a:lnSpc>
                <a:spcPct val="150000"/>
              </a:lnSpc>
              <a:buFont typeface="Wingdings" panose="05000000000000000000" pitchFamily="2" charset="2"/>
              <a:buChar char="Ø"/>
            </a:pP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机柜钢底座尺寸：</a:t>
            </a:r>
            <a:r>
              <a:rPr lang="en-US" altLang="zh-CN" sz="1800" dirty="0" smtClean="0">
                <a:solidFill>
                  <a:srgbClr val="0070C0"/>
                </a:solidFill>
                <a:latin typeface="黑体" panose="02010609060101010101" pitchFamily="2" charset="-122"/>
                <a:ea typeface="黑体" panose="02010609060101010101" pitchFamily="2" charset="-122"/>
                <a:cs typeface="Times New Roman" panose="02020603050405020304" pitchFamily="18" charset="0"/>
              </a:rPr>
              <a:t>700(W)*800(D</a:t>
            </a:r>
            <a:r>
              <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)*100(H)mm </a:t>
            </a: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a:t>
            </a:r>
            <a:endPar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endParaRPr>
          </a:p>
          <a:p>
            <a:pPr indent="304165">
              <a:lnSpc>
                <a:spcPct val="150000"/>
              </a:lnSpc>
              <a:buFont typeface="Wingdings" panose="05000000000000000000" pitchFamily="2" charset="2"/>
              <a:buChar char="Ø"/>
            </a:pP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温控设备：双面开门，</a:t>
            </a:r>
            <a:r>
              <a:rPr lang="zh-CN" altLang="en-US" sz="1800" dirty="0" smtClean="0">
                <a:solidFill>
                  <a:srgbClr val="0070C0"/>
                </a:solidFill>
                <a:latin typeface="黑体" panose="02010609060101010101" pitchFamily="2" charset="-122"/>
                <a:ea typeface="黑体" panose="02010609060101010101" pitchFamily="2" charset="-122"/>
                <a:cs typeface="Times New Roman" panose="02020603050405020304" pitchFamily="18" charset="0"/>
              </a:rPr>
              <a:t>配置</a:t>
            </a:r>
            <a:r>
              <a:rPr lang="en-US" altLang="zh-CN" sz="1800" dirty="0" smtClean="0">
                <a:solidFill>
                  <a:srgbClr val="0070C0"/>
                </a:solidFill>
                <a:latin typeface="黑体" panose="02010609060101010101" pitchFamily="2" charset="-122"/>
                <a:ea typeface="黑体" panose="02010609060101010101" pitchFamily="2" charset="-122"/>
                <a:cs typeface="Times New Roman" panose="02020603050405020304" pitchFamily="18" charset="0"/>
              </a:rPr>
              <a:t>1</a:t>
            </a:r>
            <a:r>
              <a:rPr lang="zh-CN" altLang="en-US" sz="1800" dirty="0" smtClean="0">
                <a:solidFill>
                  <a:srgbClr val="0070C0"/>
                </a:solidFill>
                <a:latin typeface="黑体" panose="02010609060101010101" pitchFamily="2" charset="-122"/>
                <a:ea typeface="黑体" panose="02010609060101010101" pitchFamily="2" charset="-122"/>
                <a:cs typeface="Times New Roman" panose="02020603050405020304" pitchFamily="18" charset="0"/>
              </a:rPr>
              <a:t>台</a:t>
            </a:r>
            <a:r>
              <a:rPr lang="en-US" altLang="zh-CN" sz="1800" dirty="0" smtClean="0">
                <a:solidFill>
                  <a:srgbClr val="0070C0"/>
                </a:solidFill>
                <a:latin typeface="黑体" panose="02010609060101010101" pitchFamily="2" charset="-122"/>
                <a:ea typeface="黑体" panose="02010609060101010101" pitchFamily="2" charset="-122"/>
                <a:cs typeface="Times New Roman" panose="02020603050405020304" pitchFamily="18" charset="0"/>
              </a:rPr>
              <a:t>600W</a:t>
            </a:r>
            <a:r>
              <a:rPr lang="zh-CN" altLang="en-US" sz="1800" dirty="0">
                <a:solidFill>
                  <a:srgbClr val="0070C0"/>
                </a:solidFill>
                <a:latin typeface="黑体" panose="02010609060101010101" pitchFamily="2" charset="-122"/>
                <a:ea typeface="黑体" panose="02010609060101010101" pitchFamily="2" charset="-122"/>
                <a:cs typeface="Times New Roman" panose="02020603050405020304" pitchFamily="18" charset="0"/>
              </a:rPr>
              <a:t>机柜空调。</a:t>
            </a:r>
            <a:endParaRPr lang="en-US" altLang="zh-CN" sz="1800" dirty="0">
              <a:solidFill>
                <a:srgbClr val="0070C0"/>
              </a:solidFill>
              <a:latin typeface="黑体" panose="02010609060101010101" pitchFamily="2" charset="-122"/>
              <a:ea typeface="黑体" panose="02010609060101010101" pitchFamily="2" charset="-122"/>
              <a:cs typeface="Times New Roman" panose="02020603050405020304" pitchFamily="18" charset="0"/>
            </a:endParaRPr>
          </a:p>
          <a:p>
            <a:pPr indent="304165">
              <a:lnSpc>
                <a:spcPct val="120000"/>
              </a:lnSpc>
            </a:pPr>
            <a:endParaRPr lang="zh-CN" altLang="en-US" dirty="0">
              <a:solidFill>
                <a:srgbClr val="0070C0"/>
              </a:solidFill>
              <a:latin typeface="黑体" panose="02010609060101010101" pitchFamily="2" charset="-122"/>
              <a:ea typeface="黑体" panose="02010609060101010101" pitchFamily="2" charset="-122"/>
              <a:cs typeface="宋体" panose="02010600030101010101" pitchFamily="2" charset="-122"/>
            </a:endParaRPr>
          </a:p>
        </p:txBody>
      </p:sp>
      <p:sp>
        <p:nvSpPr>
          <p:cNvPr id="12" name="矩形 11"/>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3" name="矩形 12"/>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6" name="灯片编号占位符 11"/>
          <p:cNvSpPr>
            <a:spLocks noGrp="1"/>
          </p:cNvSpPr>
          <p:nvPr>
            <p:ph type="sldNum" sz="quarter" idx="12"/>
          </p:nvPr>
        </p:nvSpPr>
        <p:spPr>
          <a:xfrm>
            <a:off x="6372919" y="9739188"/>
            <a:ext cx="324135" cy="569324"/>
          </a:xfrm>
        </p:spPr>
        <p:txBody>
          <a:bodyPr/>
          <a:lstStyle/>
          <a:p>
            <a:fld id="{C745B715-9656-4E20-BF9D-86BFE4607092}" type="slidenum">
              <a:rPr lang="zh-CN" altLang="en-US" sz="1600" b="1" smtClean="0">
                <a:solidFill>
                  <a:srgbClr val="002060"/>
                </a:solidFill>
              </a:rPr>
              <a:t>5</a:t>
            </a:fld>
            <a:endParaRPr lang="zh-CN" altLang="en-US" sz="1600" b="1" dirty="0">
              <a:solidFill>
                <a:srgbClr val="002060"/>
              </a:solidFill>
            </a:endParaRPr>
          </a:p>
        </p:txBody>
      </p:sp>
      <p:sp>
        <p:nvSpPr>
          <p:cNvPr id="11" name="Rectangle 8"/>
          <p:cNvSpPr>
            <a:spLocks noChangeArrowheads="1"/>
          </p:cNvSpPr>
          <p:nvPr/>
        </p:nvSpPr>
        <p:spPr bwMode="auto">
          <a:xfrm>
            <a:off x="951205" y="1674292"/>
            <a:ext cx="5328858" cy="395920"/>
          </a:xfrm>
          <a:prstGeom prst="rect">
            <a:avLst/>
          </a:prstGeom>
          <a:noFill/>
          <a:ln w="9525">
            <a:noFill/>
            <a:miter lim="800000"/>
          </a:ln>
        </p:spPr>
        <p:txBody>
          <a:bodyPr wrap="square" lIns="104306" tIns="52153" rIns="104306" bIns="52153">
            <a:spAutoFit/>
          </a:bodyPr>
          <a:lstStyle/>
          <a:p>
            <a:r>
              <a:rPr lang="zh-CN" altLang="en-US" sz="1800" b="1" dirty="0" smtClean="0">
                <a:latin typeface="宋体" panose="02010600030101010101" pitchFamily="2" charset="-122"/>
              </a:rPr>
              <a:t>（</a:t>
            </a:r>
            <a:r>
              <a:rPr lang="en-US" altLang="zh-CN" sz="1800" b="1" dirty="0" smtClean="0">
                <a:latin typeface="宋体" panose="02010600030101010101" pitchFamily="2" charset="-122"/>
              </a:rPr>
              <a:t>2</a:t>
            </a:r>
            <a:r>
              <a:rPr lang="zh-CN" altLang="en-US" sz="1800" b="1" dirty="0" smtClean="0">
                <a:latin typeface="宋体" panose="02010600030101010101" pitchFamily="2" charset="-122"/>
              </a:rPr>
              <a:t>）门架架上柜产品介绍</a:t>
            </a:r>
            <a:endParaRPr lang="zh-CN" altLang="en-US" sz="1800" b="1" dirty="0">
              <a:latin typeface="宋体" panose="02010600030101010101" pitchFamily="2" charset="-122"/>
            </a:endParaRPr>
          </a:p>
        </p:txBody>
      </p:sp>
      <p:pic>
        <p:nvPicPr>
          <p:cNvPr id="2" name="Picture 2" descr="C:\Users\Administrator\Desktop\微信图片_20190626224321.jpg"/>
          <p:cNvPicPr>
            <a:picLocks noChangeAspect="1" noChangeArrowheads="1"/>
          </p:cNvPicPr>
          <p:nvPr/>
        </p:nvPicPr>
        <p:blipFill rotWithShape="1">
          <a:blip r:embed="rId3">
            <a:extLst>
              <a:ext uri="{28A0092B-C50C-407E-A947-70E740481C1C}">
                <a14:useLocalDpi xmlns:a14="http://schemas.microsoft.com/office/drawing/2010/main" val="0"/>
              </a:ext>
            </a:extLst>
          </a:blip>
          <a:srcRect l="26866" t="11132" r="29912" b="9057"/>
          <a:stretch>
            <a:fillRect/>
          </a:stretch>
        </p:blipFill>
        <p:spPr bwMode="auto">
          <a:xfrm>
            <a:off x="1908423" y="2610396"/>
            <a:ext cx="3960449" cy="51701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b="13362"/>
          <a:stretch>
            <a:fillRect/>
          </a:stretch>
        </p:blipFill>
        <p:spPr bwMode="auto">
          <a:xfrm>
            <a:off x="0" y="-42699"/>
            <a:ext cx="7561263" cy="1347815"/>
          </a:xfrm>
          <a:prstGeom prst="rect">
            <a:avLst/>
          </a:prstGeom>
          <a:noFill/>
          <a:ln w="9525">
            <a:noFill/>
            <a:miter lim="800000"/>
            <a:headEnd/>
            <a:tailEnd/>
          </a:ln>
        </p:spPr>
      </p:pic>
      <p:sp>
        <p:nvSpPr>
          <p:cNvPr id="10" name="Oval 20"/>
          <p:cNvSpPr>
            <a:spLocks noChangeAspect="1" noChangeArrowheads="1"/>
          </p:cNvSpPr>
          <p:nvPr/>
        </p:nvSpPr>
        <p:spPr bwMode="gray">
          <a:xfrm>
            <a:off x="1337122" y="5058668"/>
            <a:ext cx="1388606" cy="347280"/>
          </a:xfrm>
          <a:prstGeom prst="ellipse">
            <a:avLst/>
          </a:prstGeom>
          <a:gradFill rotWithShape="1">
            <a:gsLst>
              <a:gs pos="0">
                <a:srgbClr val="000000"/>
              </a:gs>
              <a:gs pos="100000">
                <a:srgbClr val="FFFFFF"/>
              </a:gs>
            </a:gsLst>
            <a:path path="shape">
              <a:fillToRect l="50000" t="50000" r="50000" b="50000"/>
            </a:path>
          </a:gradFill>
          <a:ln w="9525">
            <a:noFill/>
            <a:round/>
          </a:ln>
        </p:spPr>
        <p:txBody>
          <a:bodyPr wrap="none" anchor="ctr"/>
          <a:lstStyle/>
          <a:p>
            <a:pPr algn="ctr"/>
            <a:endParaRPr lang="zh-CN" altLang="en-US" sz="1600" b="1" dirty="0"/>
          </a:p>
        </p:txBody>
      </p:sp>
      <p:grpSp>
        <p:nvGrpSpPr>
          <p:cNvPr id="11" name="Group 21"/>
          <p:cNvGrpSpPr>
            <a:grpSpLocks noChangeAspect="1"/>
          </p:cNvGrpSpPr>
          <p:nvPr/>
        </p:nvGrpSpPr>
        <p:grpSpPr bwMode="auto">
          <a:xfrm>
            <a:off x="1260351" y="3618508"/>
            <a:ext cx="2353175" cy="1439505"/>
            <a:chOff x="1066" y="1835"/>
            <a:chExt cx="1496" cy="1015"/>
          </a:xfrm>
        </p:grpSpPr>
        <p:sp>
          <p:nvSpPr>
            <p:cNvPr id="12" name="Rectangle 22"/>
            <p:cNvSpPr>
              <a:spLocks noChangeAspect="1" noChangeArrowheads="1"/>
            </p:cNvSpPr>
            <p:nvPr/>
          </p:nvSpPr>
          <p:spPr bwMode="gray">
            <a:xfrm rot="-743917">
              <a:off x="1990" y="2179"/>
              <a:ext cx="572" cy="98"/>
            </a:xfrm>
            <a:prstGeom prst="rect">
              <a:avLst/>
            </a:prstGeom>
            <a:gradFill rotWithShape="1">
              <a:gsLst>
                <a:gs pos="0">
                  <a:srgbClr val="454545"/>
                </a:gs>
                <a:gs pos="50000">
                  <a:srgbClr val="969696"/>
                </a:gs>
                <a:gs pos="100000">
                  <a:srgbClr val="454545"/>
                </a:gs>
              </a:gsLst>
              <a:lin ang="5400000" scaled="1"/>
            </a:gradFill>
            <a:ln w="9525" algn="ctr">
              <a:noFill/>
              <a:miter lim="800000"/>
            </a:ln>
          </p:spPr>
          <p:txBody>
            <a:bodyPr wrap="none" anchor="ctr"/>
            <a:lstStyle/>
            <a:p>
              <a:endParaRPr lang="zh-CN" altLang="en-US" sz="1400" b="1" dirty="0"/>
            </a:p>
          </p:txBody>
        </p:sp>
        <p:sp>
          <p:nvSpPr>
            <p:cNvPr id="13" name="Oval 23"/>
            <p:cNvSpPr>
              <a:spLocks noChangeAspect="1" noChangeArrowheads="1"/>
            </p:cNvSpPr>
            <p:nvPr/>
          </p:nvSpPr>
          <p:spPr bwMode="gray">
            <a:xfrm>
              <a:off x="1066" y="1835"/>
              <a:ext cx="989" cy="1015"/>
            </a:xfrm>
            <a:prstGeom prst="ellipse">
              <a:avLst/>
            </a:prstGeom>
            <a:gradFill rotWithShape="1">
              <a:gsLst>
                <a:gs pos="0">
                  <a:srgbClr val="F27900"/>
                </a:gs>
                <a:gs pos="100000">
                  <a:srgbClr val="B05800"/>
                </a:gs>
              </a:gsLst>
              <a:lin ang="5400000" scaled="1"/>
            </a:gradFill>
            <a:ln w="9525">
              <a:noFill/>
              <a:round/>
            </a:ln>
          </p:spPr>
          <p:txBody>
            <a:bodyPr wrap="none" anchor="ctr"/>
            <a:lstStyle/>
            <a:p>
              <a:endParaRPr lang="zh-CN" altLang="en-US" sz="1400" b="1" dirty="0"/>
            </a:p>
          </p:txBody>
        </p:sp>
        <p:sp>
          <p:nvSpPr>
            <p:cNvPr id="14" name="Freeform 24"/>
            <p:cNvSpPr>
              <a:spLocks noChangeAspect="1"/>
            </p:cNvSpPr>
            <p:nvPr/>
          </p:nvSpPr>
          <p:spPr bwMode="gray">
            <a:xfrm>
              <a:off x="1206" y="1854"/>
              <a:ext cx="762" cy="383"/>
            </a:xfrm>
            <a:custGeom>
              <a:avLst/>
              <a:gdLst>
                <a:gd name="T0" fmla="*/ 750 w 1321"/>
                <a:gd name="T1" fmla="*/ 216 h 712"/>
                <a:gd name="T2" fmla="*/ 760 w 1321"/>
                <a:gd name="T3" fmla="*/ 238 h 712"/>
                <a:gd name="T4" fmla="*/ 762 w 1321"/>
                <a:gd name="T5" fmla="*/ 259 h 712"/>
                <a:gd name="T6" fmla="*/ 759 w 1321"/>
                <a:gd name="T7" fmla="*/ 278 h 712"/>
                <a:gd name="T8" fmla="*/ 749 w 1321"/>
                <a:gd name="T9" fmla="*/ 296 h 712"/>
                <a:gd name="T10" fmla="*/ 734 w 1321"/>
                <a:gd name="T11" fmla="*/ 311 h 712"/>
                <a:gd name="T12" fmla="*/ 715 w 1321"/>
                <a:gd name="T13" fmla="*/ 325 h 712"/>
                <a:gd name="T14" fmla="*/ 690 w 1321"/>
                <a:gd name="T15" fmla="*/ 338 h 712"/>
                <a:gd name="T16" fmla="*/ 662 w 1321"/>
                <a:gd name="T17" fmla="*/ 349 h 712"/>
                <a:gd name="T18" fmla="*/ 630 w 1321"/>
                <a:gd name="T19" fmla="*/ 359 h 712"/>
                <a:gd name="T20" fmla="*/ 595 w 1321"/>
                <a:gd name="T21" fmla="*/ 367 h 712"/>
                <a:gd name="T22" fmla="*/ 558 w 1321"/>
                <a:gd name="T23" fmla="*/ 373 h 712"/>
                <a:gd name="T24" fmla="*/ 517 w 1321"/>
                <a:gd name="T25" fmla="*/ 379 h 712"/>
                <a:gd name="T26" fmla="*/ 475 w 1321"/>
                <a:gd name="T27" fmla="*/ 382 h 712"/>
                <a:gd name="T28" fmla="*/ 459 w 1321"/>
                <a:gd name="T29" fmla="*/ 383 h 712"/>
                <a:gd name="T30" fmla="*/ 275 w 1321"/>
                <a:gd name="T31" fmla="*/ 383 h 712"/>
                <a:gd name="T32" fmla="*/ 272 w 1321"/>
                <a:gd name="T33" fmla="*/ 383 h 712"/>
                <a:gd name="T34" fmla="*/ 236 w 1321"/>
                <a:gd name="T35" fmla="*/ 381 h 712"/>
                <a:gd name="T36" fmla="*/ 201 w 1321"/>
                <a:gd name="T37" fmla="*/ 379 h 712"/>
                <a:gd name="T38" fmla="*/ 167 w 1321"/>
                <a:gd name="T39" fmla="*/ 374 h 712"/>
                <a:gd name="T40" fmla="*/ 136 w 1321"/>
                <a:gd name="T41" fmla="*/ 371 h 712"/>
                <a:gd name="T42" fmla="*/ 107 w 1321"/>
                <a:gd name="T43" fmla="*/ 364 h 712"/>
                <a:gd name="T44" fmla="*/ 81 w 1321"/>
                <a:gd name="T45" fmla="*/ 357 h 712"/>
                <a:gd name="T46" fmla="*/ 59 w 1321"/>
                <a:gd name="T47" fmla="*/ 349 h 712"/>
                <a:gd name="T48" fmla="*/ 39 w 1321"/>
                <a:gd name="T49" fmla="*/ 339 h 712"/>
                <a:gd name="T50" fmla="*/ 22 w 1321"/>
                <a:gd name="T51" fmla="*/ 327 h 712"/>
                <a:gd name="T52" fmla="*/ 10 w 1321"/>
                <a:gd name="T53" fmla="*/ 314 h 712"/>
                <a:gd name="T54" fmla="*/ 3 w 1321"/>
                <a:gd name="T55" fmla="*/ 298 h 712"/>
                <a:gd name="T56" fmla="*/ 0 w 1321"/>
                <a:gd name="T57" fmla="*/ 282 h 712"/>
                <a:gd name="T58" fmla="*/ 0 w 1321"/>
                <a:gd name="T59" fmla="*/ 280 h 712"/>
                <a:gd name="T60" fmla="*/ 2 w 1321"/>
                <a:gd name="T61" fmla="*/ 262 h 712"/>
                <a:gd name="T62" fmla="*/ 9 w 1321"/>
                <a:gd name="T63" fmla="*/ 240 h 712"/>
                <a:gd name="T64" fmla="*/ 29 w 1321"/>
                <a:gd name="T65" fmla="*/ 199 h 712"/>
                <a:gd name="T66" fmla="*/ 54 w 1321"/>
                <a:gd name="T67" fmla="*/ 161 h 712"/>
                <a:gd name="T68" fmla="*/ 85 w 1321"/>
                <a:gd name="T69" fmla="*/ 126 h 712"/>
                <a:gd name="T70" fmla="*/ 118 w 1321"/>
                <a:gd name="T71" fmla="*/ 95 h 712"/>
                <a:gd name="T72" fmla="*/ 156 w 1321"/>
                <a:gd name="T73" fmla="*/ 67 h 712"/>
                <a:gd name="T74" fmla="*/ 197 w 1321"/>
                <a:gd name="T75" fmla="*/ 44 h 712"/>
                <a:gd name="T76" fmla="*/ 239 w 1321"/>
                <a:gd name="T77" fmla="*/ 25 h 712"/>
                <a:gd name="T78" fmla="*/ 287 w 1321"/>
                <a:gd name="T79" fmla="*/ 11 h 712"/>
                <a:gd name="T80" fmla="*/ 335 w 1321"/>
                <a:gd name="T81" fmla="*/ 3 h 712"/>
                <a:gd name="T82" fmla="*/ 385 w 1321"/>
                <a:gd name="T83" fmla="*/ 0 h 712"/>
                <a:gd name="T84" fmla="*/ 385 w 1321"/>
                <a:gd name="T85" fmla="*/ 0 h 712"/>
                <a:gd name="T86" fmla="*/ 438 w 1321"/>
                <a:gd name="T87" fmla="*/ 3 h 712"/>
                <a:gd name="T88" fmla="*/ 489 w 1321"/>
                <a:gd name="T89" fmla="*/ 12 h 712"/>
                <a:gd name="T90" fmla="*/ 538 w 1321"/>
                <a:gd name="T91" fmla="*/ 29 h 712"/>
                <a:gd name="T92" fmla="*/ 583 w 1321"/>
                <a:gd name="T93" fmla="*/ 48 h 712"/>
                <a:gd name="T94" fmla="*/ 624 w 1321"/>
                <a:gd name="T95" fmla="*/ 74 h 712"/>
                <a:gd name="T96" fmla="*/ 663 w 1321"/>
                <a:gd name="T97" fmla="*/ 104 h 712"/>
                <a:gd name="T98" fmla="*/ 697 w 1321"/>
                <a:gd name="T99" fmla="*/ 138 h 712"/>
                <a:gd name="T100" fmla="*/ 726 w 1321"/>
                <a:gd name="T101" fmla="*/ 175 h 712"/>
                <a:gd name="T102" fmla="*/ 750 w 1321"/>
                <a:gd name="T103" fmla="*/ 216 h 712"/>
                <a:gd name="T104" fmla="*/ 750 w 1321"/>
                <a:gd name="T105" fmla="*/ 216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27900"/>
                </a:gs>
              </a:gsLst>
              <a:lin ang="5400000" scaled="1"/>
            </a:gradFill>
            <a:ln w="0">
              <a:noFill/>
              <a:round/>
            </a:ln>
          </p:spPr>
          <p:txBody>
            <a:bodyPr/>
            <a:lstStyle/>
            <a:p>
              <a:endParaRPr lang="zh-CN" altLang="en-US" sz="1400" b="1" dirty="0"/>
            </a:p>
          </p:txBody>
        </p:sp>
        <p:sp>
          <p:nvSpPr>
            <p:cNvPr id="15" name="Text Box 25"/>
            <p:cNvSpPr txBox="1">
              <a:spLocks noChangeAspect="1" noChangeArrowheads="1"/>
            </p:cNvSpPr>
            <p:nvPr/>
          </p:nvSpPr>
          <p:spPr bwMode="auto">
            <a:xfrm>
              <a:off x="1341" y="1987"/>
              <a:ext cx="653" cy="577"/>
            </a:xfrm>
            <a:prstGeom prst="rect">
              <a:avLst/>
            </a:prstGeom>
            <a:noFill/>
            <a:ln w="9525">
              <a:noFill/>
              <a:miter lim="800000"/>
            </a:ln>
          </p:spPr>
          <p:txBody>
            <a:bodyPr/>
            <a:lstStyle/>
            <a:p>
              <a:pPr>
                <a:spcBef>
                  <a:spcPct val="50000"/>
                </a:spcBef>
              </a:pPr>
              <a:r>
                <a:rPr lang="zh-CN" altLang="en-US" b="1" dirty="0">
                  <a:solidFill>
                    <a:schemeClr val="bg1"/>
                  </a:solidFill>
                  <a:latin typeface="黑体" panose="02010609060101010101" pitchFamily="2" charset="-122"/>
                  <a:ea typeface="黑体" panose="02010609060101010101" pitchFamily="2" charset="-122"/>
                </a:rPr>
                <a:t>整体  强度</a:t>
              </a:r>
            </a:p>
          </p:txBody>
        </p:sp>
      </p:grpSp>
      <p:grpSp>
        <p:nvGrpSpPr>
          <p:cNvPr id="16" name="Group 26"/>
          <p:cNvGrpSpPr/>
          <p:nvPr/>
        </p:nvGrpSpPr>
        <p:grpSpPr bwMode="auto">
          <a:xfrm>
            <a:off x="3050999" y="2216137"/>
            <a:ext cx="1338828" cy="1795044"/>
            <a:chOff x="2216" y="1080"/>
            <a:chExt cx="711" cy="939"/>
          </a:xfrm>
        </p:grpSpPr>
        <p:sp>
          <p:nvSpPr>
            <p:cNvPr id="17" name="Oval 27"/>
            <p:cNvSpPr>
              <a:spLocks noChangeAspect="1" noChangeArrowheads="1"/>
            </p:cNvSpPr>
            <p:nvPr/>
          </p:nvSpPr>
          <p:spPr bwMode="gray">
            <a:xfrm rot="-306292">
              <a:off x="2344" y="1597"/>
              <a:ext cx="484" cy="141"/>
            </a:xfrm>
            <a:prstGeom prst="ellipse">
              <a:avLst/>
            </a:prstGeom>
            <a:gradFill rotWithShape="1">
              <a:gsLst>
                <a:gs pos="0">
                  <a:srgbClr val="000000"/>
                </a:gs>
                <a:gs pos="100000">
                  <a:srgbClr val="FFFFFF"/>
                </a:gs>
              </a:gsLst>
              <a:path path="shape">
                <a:fillToRect l="50000" t="50000" r="50000" b="50000"/>
              </a:path>
            </a:gradFill>
            <a:ln w="9525">
              <a:noFill/>
              <a:round/>
            </a:ln>
          </p:spPr>
          <p:txBody>
            <a:bodyPr wrap="none" anchor="ctr"/>
            <a:lstStyle/>
            <a:p>
              <a:pPr algn="ctr"/>
              <a:endParaRPr lang="zh-CN" altLang="en-US" sz="1600" b="1" dirty="0"/>
            </a:p>
          </p:txBody>
        </p:sp>
        <p:sp>
          <p:nvSpPr>
            <p:cNvPr id="18" name="Rectangle 28"/>
            <p:cNvSpPr>
              <a:spLocks noChangeAspect="1" noChangeArrowheads="1"/>
            </p:cNvSpPr>
            <p:nvPr/>
          </p:nvSpPr>
          <p:spPr bwMode="gray">
            <a:xfrm rot="16004663">
              <a:off x="2400" y="1790"/>
              <a:ext cx="373" cy="86"/>
            </a:xfrm>
            <a:prstGeom prst="rect">
              <a:avLst/>
            </a:prstGeom>
            <a:gradFill rotWithShape="1">
              <a:gsLst>
                <a:gs pos="0">
                  <a:srgbClr val="454545"/>
                </a:gs>
                <a:gs pos="50000">
                  <a:srgbClr val="969696"/>
                </a:gs>
                <a:gs pos="100000">
                  <a:srgbClr val="454545"/>
                </a:gs>
              </a:gsLst>
              <a:lin ang="5400000" scaled="1"/>
            </a:gradFill>
            <a:ln w="9525" algn="ctr">
              <a:noFill/>
              <a:miter lim="800000"/>
            </a:ln>
          </p:spPr>
          <p:txBody>
            <a:bodyPr vert="eaVert" wrap="none" anchor="ctr"/>
            <a:lstStyle/>
            <a:p>
              <a:endParaRPr lang="zh-CN" altLang="en-US" sz="1400" b="1" dirty="0"/>
            </a:p>
          </p:txBody>
        </p:sp>
        <p:sp>
          <p:nvSpPr>
            <p:cNvPr id="19" name="Oval 29"/>
            <p:cNvSpPr>
              <a:spLocks noChangeAspect="1" noChangeArrowheads="1"/>
            </p:cNvSpPr>
            <p:nvPr/>
          </p:nvSpPr>
          <p:spPr bwMode="gray">
            <a:xfrm rot="-91878">
              <a:off x="2216" y="1085"/>
              <a:ext cx="711" cy="615"/>
            </a:xfrm>
            <a:prstGeom prst="ellipse">
              <a:avLst/>
            </a:prstGeom>
            <a:gradFill rotWithShape="1">
              <a:gsLst>
                <a:gs pos="0">
                  <a:srgbClr val="FFCC00"/>
                </a:gs>
                <a:gs pos="100000">
                  <a:srgbClr val="B28E00"/>
                </a:gs>
              </a:gsLst>
              <a:lin ang="5400000" scaled="1"/>
            </a:gradFill>
            <a:ln w="9525">
              <a:noFill/>
              <a:round/>
            </a:ln>
          </p:spPr>
          <p:txBody>
            <a:bodyPr wrap="none" anchor="ctr"/>
            <a:lstStyle/>
            <a:p>
              <a:endParaRPr lang="zh-CN" altLang="en-US" sz="1400" b="1" dirty="0"/>
            </a:p>
          </p:txBody>
        </p:sp>
        <p:sp>
          <p:nvSpPr>
            <p:cNvPr id="20" name="Freeform 30"/>
            <p:cNvSpPr>
              <a:spLocks noChangeAspect="1"/>
            </p:cNvSpPr>
            <p:nvPr/>
          </p:nvSpPr>
          <p:spPr bwMode="gray">
            <a:xfrm rot="-91878">
              <a:off x="2349" y="1080"/>
              <a:ext cx="381" cy="193"/>
            </a:xfrm>
            <a:custGeom>
              <a:avLst/>
              <a:gdLst>
                <a:gd name="T0" fmla="*/ 375 w 1321"/>
                <a:gd name="T1" fmla="*/ 109 h 712"/>
                <a:gd name="T2" fmla="*/ 380 w 1321"/>
                <a:gd name="T3" fmla="*/ 120 h 712"/>
                <a:gd name="T4" fmla="*/ 381 w 1321"/>
                <a:gd name="T5" fmla="*/ 130 h 712"/>
                <a:gd name="T6" fmla="*/ 379 w 1321"/>
                <a:gd name="T7" fmla="*/ 140 h 712"/>
                <a:gd name="T8" fmla="*/ 374 w 1321"/>
                <a:gd name="T9" fmla="*/ 149 h 712"/>
                <a:gd name="T10" fmla="*/ 367 w 1321"/>
                <a:gd name="T11" fmla="*/ 157 h 712"/>
                <a:gd name="T12" fmla="*/ 357 w 1321"/>
                <a:gd name="T13" fmla="*/ 164 h 712"/>
                <a:gd name="T14" fmla="*/ 345 w 1321"/>
                <a:gd name="T15" fmla="*/ 170 h 712"/>
                <a:gd name="T16" fmla="*/ 331 w 1321"/>
                <a:gd name="T17" fmla="*/ 176 h 712"/>
                <a:gd name="T18" fmla="*/ 315 w 1321"/>
                <a:gd name="T19" fmla="*/ 181 h 712"/>
                <a:gd name="T20" fmla="*/ 297 w 1321"/>
                <a:gd name="T21" fmla="*/ 185 h 712"/>
                <a:gd name="T22" fmla="*/ 279 w 1321"/>
                <a:gd name="T23" fmla="*/ 188 h 712"/>
                <a:gd name="T24" fmla="*/ 258 w 1321"/>
                <a:gd name="T25" fmla="*/ 191 h 712"/>
                <a:gd name="T26" fmla="*/ 238 w 1321"/>
                <a:gd name="T27" fmla="*/ 192 h 712"/>
                <a:gd name="T28" fmla="*/ 229 w 1321"/>
                <a:gd name="T29" fmla="*/ 193 h 712"/>
                <a:gd name="T30" fmla="*/ 137 w 1321"/>
                <a:gd name="T31" fmla="*/ 193 h 712"/>
                <a:gd name="T32" fmla="*/ 136 w 1321"/>
                <a:gd name="T33" fmla="*/ 193 h 712"/>
                <a:gd name="T34" fmla="*/ 118 w 1321"/>
                <a:gd name="T35" fmla="*/ 192 h 712"/>
                <a:gd name="T36" fmla="*/ 100 w 1321"/>
                <a:gd name="T37" fmla="*/ 191 h 712"/>
                <a:gd name="T38" fmla="*/ 84 w 1321"/>
                <a:gd name="T39" fmla="*/ 189 h 712"/>
                <a:gd name="T40" fmla="*/ 68 w 1321"/>
                <a:gd name="T41" fmla="*/ 187 h 712"/>
                <a:gd name="T42" fmla="*/ 54 w 1321"/>
                <a:gd name="T43" fmla="*/ 184 h 712"/>
                <a:gd name="T44" fmla="*/ 41 w 1321"/>
                <a:gd name="T45" fmla="*/ 180 h 712"/>
                <a:gd name="T46" fmla="*/ 29 w 1321"/>
                <a:gd name="T47" fmla="*/ 176 h 712"/>
                <a:gd name="T48" fmla="*/ 19 w 1321"/>
                <a:gd name="T49" fmla="*/ 171 h 712"/>
                <a:gd name="T50" fmla="*/ 11 w 1321"/>
                <a:gd name="T51" fmla="*/ 165 h 712"/>
                <a:gd name="T52" fmla="*/ 5 w 1321"/>
                <a:gd name="T53" fmla="*/ 158 h 712"/>
                <a:gd name="T54" fmla="*/ 2 w 1321"/>
                <a:gd name="T55" fmla="*/ 150 h 712"/>
                <a:gd name="T56" fmla="*/ 0 w 1321"/>
                <a:gd name="T57" fmla="*/ 142 h 712"/>
                <a:gd name="T58" fmla="*/ 0 w 1321"/>
                <a:gd name="T59" fmla="*/ 141 h 712"/>
                <a:gd name="T60" fmla="*/ 1 w 1321"/>
                <a:gd name="T61" fmla="*/ 132 h 712"/>
                <a:gd name="T62" fmla="*/ 5 w 1321"/>
                <a:gd name="T63" fmla="*/ 121 h 712"/>
                <a:gd name="T64" fmla="*/ 15 w 1321"/>
                <a:gd name="T65" fmla="*/ 100 h 712"/>
                <a:gd name="T66" fmla="*/ 27 w 1321"/>
                <a:gd name="T67" fmla="*/ 81 h 712"/>
                <a:gd name="T68" fmla="*/ 42 w 1321"/>
                <a:gd name="T69" fmla="*/ 64 h 712"/>
                <a:gd name="T70" fmla="*/ 59 w 1321"/>
                <a:gd name="T71" fmla="*/ 48 h 712"/>
                <a:gd name="T72" fmla="*/ 78 w 1321"/>
                <a:gd name="T73" fmla="*/ 34 h 712"/>
                <a:gd name="T74" fmla="*/ 98 w 1321"/>
                <a:gd name="T75" fmla="*/ 22 h 712"/>
                <a:gd name="T76" fmla="*/ 120 w 1321"/>
                <a:gd name="T77" fmla="*/ 13 h 712"/>
                <a:gd name="T78" fmla="*/ 143 w 1321"/>
                <a:gd name="T79" fmla="*/ 6 h 712"/>
                <a:gd name="T80" fmla="*/ 168 w 1321"/>
                <a:gd name="T81" fmla="*/ 2 h 712"/>
                <a:gd name="T82" fmla="*/ 192 w 1321"/>
                <a:gd name="T83" fmla="*/ 0 h 712"/>
                <a:gd name="T84" fmla="*/ 192 w 1321"/>
                <a:gd name="T85" fmla="*/ 0 h 712"/>
                <a:gd name="T86" fmla="*/ 219 w 1321"/>
                <a:gd name="T87" fmla="*/ 2 h 712"/>
                <a:gd name="T88" fmla="*/ 244 w 1321"/>
                <a:gd name="T89" fmla="*/ 6 h 712"/>
                <a:gd name="T90" fmla="*/ 269 w 1321"/>
                <a:gd name="T91" fmla="*/ 14 h 712"/>
                <a:gd name="T92" fmla="*/ 291 w 1321"/>
                <a:gd name="T93" fmla="*/ 24 h 712"/>
                <a:gd name="T94" fmla="*/ 312 w 1321"/>
                <a:gd name="T95" fmla="*/ 37 h 712"/>
                <a:gd name="T96" fmla="*/ 331 w 1321"/>
                <a:gd name="T97" fmla="*/ 53 h 712"/>
                <a:gd name="T98" fmla="*/ 348 w 1321"/>
                <a:gd name="T99" fmla="*/ 69 h 712"/>
                <a:gd name="T100" fmla="*/ 363 w 1321"/>
                <a:gd name="T101" fmla="*/ 88 h 712"/>
                <a:gd name="T102" fmla="*/ 375 w 1321"/>
                <a:gd name="T103" fmla="*/ 109 h 712"/>
                <a:gd name="T104" fmla="*/ 375 w 1321"/>
                <a:gd name="T105" fmla="*/ 109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CC00"/>
                </a:gs>
              </a:gsLst>
              <a:lin ang="5400000" scaled="1"/>
            </a:gradFill>
            <a:ln w="0">
              <a:noFill/>
              <a:round/>
            </a:ln>
          </p:spPr>
          <p:txBody>
            <a:bodyPr/>
            <a:lstStyle/>
            <a:p>
              <a:endParaRPr lang="zh-CN" altLang="en-US" sz="1400" b="1" dirty="0"/>
            </a:p>
          </p:txBody>
        </p:sp>
        <p:sp>
          <p:nvSpPr>
            <p:cNvPr id="21" name="Text Box 31"/>
            <p:cNvSpPr txBox="1">
              <a:spLocks noChangeArrowheads="1"/>
            </p:cNvSpPr>
            <p:nvPr/>
          </p:nvSpPr>
          <p:spPr bwMode="auto">
            <a:xfrm>
              <a:off x="2402" y="1207"/>
              <a:ext cx="386" cy="386"/>
            </a:xfrm>
            <a:prstGeom prst="rect">
              <a:avLst/>
            </a:prstGeom>
            <a:noFill/>
            <a:ln w="9525">
              <a:noFill/>
              <a:miter lim="800000"/>
            </a:ln>
          </p:spPr>
          <p:txBody>
            <a:bodyPr wrap="none">
              <a:spAutoFit/>
            </a:bodyPr>
            <a:lstStyle/>
            <a:p>
              <a:r>
                <a:rPr kumimoji="1" lang="zh-CN" altLang="en-US" b="1" dirty="0" smtClean="0">
                  <a:solidFill>
                    <a:schemeClr val="bg1"/>
                  </a:solidFill>
                  <a:latin typeface="黑体" panose="02010609060101010101" pitchFamily="2" charset="-122"/>
                  <a:ea typeface="黑体" panose="02010609060101010101" pitchFamily="2" charset="-122"/>
                </a:rPr>
                <a:t>质量</a:t>
              </a:r>
              <a:endParaRPr kumimoji="1" lang="zh-CN" altLang="en-US" b="1" dirty="0">
                <a:solidFill>
                  <a:schemeClr val="bg1"/>
                </a:solidFill>
                <a:latin typeface="黑体" panose="02010609060101010101" pitchFamily="2" charset="-122"/>
                <a:ea typeface="黑体" panose="02010609060101010101" pitchFamily="2" charset="-122"/>
              </a:endParaRPr>
            </a:p>
            <a:p>
              <a:r>
                <a:rPr kumimoji="1" lang="zh-CN" altLang="en-US" b="1" dirty="0" smtClean="0">
                  <a:solidFill>
                    <a:schemeClr val="bg1"/>
                  </a:solidFill>
                  <a:latin typeface="黑体" panose="02010609060101010101" pitchFamily="2" charset="-122"/>
                  <a:ea typeface="黑体" panose="02010609060101010101" pitchFamily="2" charset="-122"/>
                </a:rPr>
                <a:t>保证</a:t>
              </a:r>
              <a:endParaRPr kumimoji="1" lang="zh-CN" altLang="en-US" b="1" dirty="0">
                <a:solidFill>
                  <a:schemeClr val="bg1"/>
                </a:solidFill>
                <a:latin typeface="黑体" panose="02010609060101010101" pitchFamily="2" charset="-122"/>
                <a:ea typeface="黑体" panose="02010609060101010101" pitchFamily="2" charset="-122"/>
              </a:endParaRPr>
            </a:p>
          </p:txBody>
        </p:sp>
      </p:grpSp>
      <p:grpSp>
        <p:nvGrpSpPr>
          <p:cNvPr id="22" name="Group 33"/>
          <p:cNvGrpSpPr/>
          <p:nvPr/>
        </p:nvGrpSpPr>
        <p:grpSpPr bwMode="auto">
          <a:xfrm rot="20162269">
            <a:off x="4543771" y="3395456"/>
            <a:ext cx="1811374" cy="2014849"/>
            <a:chOff x="3282" y="2145"/>
            <a:chExt cx="1224" cy="1588"/>
          </a:xfrm>
        </p:grpSpPr>
        <p:sp>
          <p:nvSpPr>
            <p:cNvPr id="23" name="Rectangle 34"/>
            <p:cNvSpPr>
              <a:spLocks noChangeAspect="1" noChangeArrowheads="1"/>
            </p:cNvSpPr>
            <p:nvPr/>
          </p:nvSpPr>
          <p:spPr bwMode="gray">
            <a:xfrm rot="13519521">
              <a:off x="3093" y="2363"/>
              <a:ext cx="545" cy="109"/>
            </a:xfrm>
            <a:prstGeom prst="rect">
              <a:avLst/>
            </a:prstGeom>
            <a:gradFill rotWithShape="1">
              <a:gsLst>
                <a:gs pos="0">
                  <a:srgbClr val="454545"/>
                </a:gs>
                <a:gs pos="50000">
                  <a:srgbClr val="969696"/>
                </a:gs>
                <a:gs pos="100000">
                  <a:srgbClr val="454545"/>
                </a:gs>
              </a:gsLst>
              <a:lin ang="5400000" scaled="1"/>
            </a:gradFill>
            <a:ln w="9525" algn="ctr">
              <a:noFill/>
              <a:miter lim="800000"/>
            </a:ln>
          </p:spPr>
          <p:txBody>
            <a:bodyPr vert="eaVert" wrap="none" anchor="ctr"/>
            <a:lstStyle/>
            <a:p>
              <a:endParaRPr lang="zh-CN" altLang="en-US" sz="1400" b="1" dirty="0"/>
            </a:p>
          </p:txBody>
        </p:sp>
        <p:grpSp>
          <p:nvGrpSpPr>
            <p:cNvPr id="24" name="Group 35"/>
            <p:cNvGrpSpPr/>
            <p:nvPr/>
          </p:nvGrpSpPr>
          <p:grpSpPr bwMode="auto">
            <a:xfrm>
              <a:off x="3282" y="2410"/>
              <a:ext cx="1224" cy="1323"/>
              <a:chOff x="3282" y="2410"/>
              <a:chExt cx="1224" cy="1323"/>
            </a:xfrm>
          </p:grpSpPr>
          <p:sp>
            <p:nvSpPr>
              <p:cNvPr id="25" name="Oval 36"/>
              <p:cNvSpPr>
                <a:spLocks noChangeAspect="1" noChangeArrowheads="1"/>
              </p:cNvSpPr>
              <p:nvPr/>
            </p:nvSpPr>
            <p:spPr bwMode="gray">
              <a:xfrm>
                <a:off x="3282" y="3394"/>
                <a:ext cx="1224" cy="339"/>
              </a:xfrm>
              <a:prstGeom prst="ellipse">
                <a:avLst/>
              </a:prstGeom>
              <a:gradFill rotWithShape="1">
                <a:gsLst>
                  <a:gs pos="0">
                    <a:srgbClr val="000000"/>
                  </a:gs>
                  <a:gs pos="100000">
                    <a:srgbClr val="FFFFFF"/>
                  </a:gs>
                </a:gsLst>
                <a:path path="shape">
                  <a:fillToRect l="50000" t="50000" r="50000" b="50000"/>
                </a:path>
              </a:gradFill>
              <a:ln w="9525">
                <a:noFill/>
                <a:round/>
              </a:ln>
            </p:spPr>
            <p:txBody>
              <a:bodyPr wrap="none" anchor="ctr"/>
              <a:lstStyle/>
              <a:p>
                <a:pPr algn="ctr"/>
                <a:endParaRPr lang="zh-CN" altLang="en-US" sz="1600" b="1" dirty="0"/>
              </a:p>
            </p:txBody>
          </p:sp>
          <p:sp>
            <p:nvSpPr>
              <p:cNvPr id="26" name="Oval 37"/>
              <p:cNvSpPr>
                <a:spLocks noChangeAspect="1" noChangeArrowheads="1"/>
              </p:cNvSpPr>
              <p:nvPr/>
            </p:nvSpPr>
            <p:spPr bwMode="gray">
              <a:xfrm>
                <a:off x="3374" y="2410"/>
                <a:ext cx="1030" cy="1018"/>
              </a:xfrm>
              <a:prstGeom prst="ellipse">
                <a:avLst/>
              </a:prstGeom>
              <a:gradFill rotWithShape="1">
                <a:gsLst>
                  <a:gs pos="0">
                    <a:srgbClr val="33CCFF"/>
                  </a:gs>
                  <a:gs pos="100000">
                    <a:srgbClr val="1C6F8B"/>
                  </a:gs>
                </a:gsLst>
                <a:lin ang="5400000" scaled="1"/>
              </a:gradFill>
              <a:ln w="9525">
                <a:noFill/>
                <a:round/>
              </a:ln>
            </p:spPr>
            <p:txBody>
              <a:bodyPr wrap="none" anchor="ctr"/>
              <a:lstStyle/>
              <a:p>
                <a:endParaRPr lang="zh-CN" altLang="en-US" sz="1400" b="1" dirty="0"/>
              </a:p>
            </p:txBody>
          </p:sp>
          <p:sp>
            <p:nvSpPr>
              <p:cNvPr id="27" name="Freeform 38"/>
              <p:cNvSpPr>
                <a:spLocks noChangeAspect="1"/>
              </p:cNvSpPr>
              <p:nvPr/>
            </p:nvSpPr>
            <p:spPr bwMode="gray">
              <a:xfrm>
                <a:off x="3465" y="2431"/>
                <a:ext cx="794" cy="384"/>
              </a:xfrm>
              <a:custGeom>
                <a:avLst/>
                <a:gdLst>
                  <a:gd name="T0" fmla="*/ 782 w 1321"/>
                  <a:gd name="T1" fmla="*/ 216 h 712"/>
                  <a:gd name="T2" fmla="*/ 792 w 1321"/>
                  <a:gd name="T3" fmla="*/ 238 h 712"/>
                  <a:gd name="T4" fmla="*/ 794 w 1321"/>
                  <a:gd name="T5" fmla="*/ 259 h 712"/>
                  <a:gd name="T6" fmla="*/ 790 w 1321"/>
                  <a:gd name="T7" fmla="*/ 278 h 712"/>
                  <a:gd name="T8" fmla="*/ 780 w 1321"/>
                  <a:gd name="T9" fmla="*/ 297 h 712"/>
                  <a:gd name="T10" fmla="*/ 765 w 1321"/>
                  <a:gd name="T11" fmla="*/ 312 h 712"/>
                  <a:gd name="T12" fmla="*/ 745 w 1321"/>
                  <a:gd name="T13" fmla="*/ 326 h 712"/>
                  <a:gd name="T14" fmla="*/ 719 w 1321"/>
                  <a:gd name="T15" fmla="*/ 339 h 712"/>
                  <a:gd name="T16" fmla="*/ 689 w 1321"/>
                  <a:gd name="T17" fmla="*/ 350 h 712"/>
                  <a:gd name="T18" fmla="*/ 656 w 1321"/>
                  <a:gd name="T19" fmla="*/ 360 h 712"/>
                  <a:gd name="T20" fmla="*/ 620 w 1321"/>
                  <a:gd name="T21" fmla="*/ 368 h 712"/>
                  <a:gd name="T22" fmla="*/ 581 w 1321"/>
                  <a:gd name="T23" fmla="*/ 374 h 712"/>
                  <a:gd name="T24" fmla="*/ 539 w 1321"/>
                  <a:gd name="T25" fmla="*/ 380 h 712"/>
                  <a:gd name="T26" fmla="*/ 495 w 1321"/>
                  <a:gd name="T27" fmla="*/ 383 h 712"/>
                  <a:gd name="T28" fmla="*/ 478 w 1321"/>
                  <a:gd name="T29" fmla="*/ 384 h 712"/>
                  <a:gd name="T30" fmla="*/ 286 w 1321"/>
                  <a:gd name="T31" fmla="*/ 384 h 712"/>
                  <a:gd name="T32" fmla="*/ 284 w 1321"/>
                  <a:gd name="T33" fmla="*/ 384 h 712"/>
                  <a:gd name="T34" fmla="*/ 246 w 1321"/>
                  <a:gd name="T35" fmla="*/ 382 h 712"/>
                  <a:gd name="T36" fmla="*/ 209 w 1321"/>
                  <a:gd name="T37" fmla="*/ 380 h 712"/>
                  <a:gd name="T38" fmla="*/ 174 w 1321"/>
                  <a:gd name="T39" fmla="*/ 375 h 712"/>
                  <a:gd name="T40" fmla="*/ 141 w 1321"/>
                  <a:gd name="T41" fmla="*/ 372 h 712"/>
                  <a:gd name="T42" fmla="*/ 112 w 1321"/>
                  <a:gd name="T43" fmla="*/ 365 h 712"/>
                  <a:gd name="T44" fmla="*/ 85 w 1321"/>
                  <a:gd name="T45" fmla="*/ 358 h 712"/>
                  <a:gd name="T46" fmla="*/ 61 w 1321"/>
                  <a:gd name="T47" fmla="*/ 349 h 712"/>
                  <a:gd name="T48" fmla="*/ 40 w 1321"/>
                  <a:gd name="T49" fmla="*/ 340 h 712"/>
                  <a:gd name="T50" fmla="*/ 23 w 1321"/>
                  <a:gd name="T51" fmla="*/ 328 h 712"/>
                  <a:gd name="T52" fmla="*/ 11 w 1321"/>
                  <a:gd name="T53" fmla="*/ 314 h 712"/>
                  <a:gd name="T54" fmla="*/ 4 w 1321"/>
                  <a:gd name="T55" fmla="*/ 299 h 712"/>
                  <a:gd name="T56" fmla="*/ 0 w 1321"/>
                  <a:gd name="T57" fmla="*/ 283 h 712"/>
                  <a:gd name="T58" fmla="*/ 0 w 1321"/>
                  <a:gd name="T59" fmla="*/ 280 h 712"/>
                  <a:gd name="T60" fmla="*/ 2 w 1321"/>
                  <a:gd name="T61" fmla="*/ 263 h 712"/>
                  <a:gd name="T62" fmla="*/ 10 w 1321"/>
                  <a:gd name="T63" fmla="*/ 241 h 712"/>
                  <a:gd name="T64" fmla="*/ 31 w 1321"/>
                  <a:gd name="T65" fmla="*/ 200 h 712"/>
                  <a:gd name="T66" fmla="*/ 56 w 1321"/>
                  <a:gd name="T67" fmla="*/ 161 h 712"/>
                  <a:gd name="T68" fmla="*/ 88 w 1321"/>
                  <a:gd name="T69" fmla="*/ 127 h 712"/>
                  <a:gd name="T70" fmla="*/ 123 w 1321"/>
                  <a:gd name="T71" fmla="*/ 95 h 712"/>
                  <a:gd name="T72" fmla="*/ 162 w 1321"/>
                  <a:gd name="T73" fmla="*/ 67 h 712"/>
                  <a:gd name="T74" fmla="*/ 205 w 1321"/>
                  <a:gd name="T75" fmla="*/ 44 h 712"/>
                  <a:gd name="T76" fmla="*/ 249 w 1321"/>
                  <a:gd name="T77" fmla="*/ 25 h 712"/>
                  <a:gd name="T78" fmla="*/ 299 w 1321"/>
                  <a:gd name="T79" fmla="*/ 11 h 712"/>
                  <a:gd name="T80" fmla="*/ 349 w 1321"/>
                  <a:gd name="T81" fmla="*/ 3 h 712"/>
                  <a:gd name="T82" fmla="*/ 401 w 1321"/>
                  <a:gd name="T83" fmla="*/ 0 h 712"/>
                  <a:gd name="T84" fmla="*/ 401 w 1321"/>
                  <a:gd name="T85" fmla="*/ 0 h 712"/>
                  <a:gd name="T86" fmla="*/ 456 w 1321"/>
                  <a:gd name="T87" fmla="*/ 3 h 712"/>
                  <a:gd name="T88" fmla="*/ 509 w 1321"/>
                  <a:gd name="T89" fmla="*/ 12 h 712"/>
                  <a:gd name="T90" fmla="*/ 560 w 1321"/>
                  <a:gd name="T91" fmla="*/ 29 h 712"/>
                  <a:gd name="T92" fmla="*/ 607 w 1321"/>
                  <a:gd name="T93" fmla="*/ 49 h 712"/>
                  <a:gd name="T94" fmla="*/ 650 w 1321"/>
                  <a:gd name="T95" fmla="*/ 74 h 712"/>
                  <a:gd name="T96" fmla="*/ 691 w 1321"/>
                  <a:gd name="T97" fmla="*/ 105 h 712"/>
                  <a:gd name="T98" fmla="*/ 726 w 1321"/>
                  <a:gd name="T99" fmla="*/ 138 h 712"/>
                  <a:gd name="T100" fmla="*/ 756 w 1321"/>
                  <a:gd name="T101" fmla="*/ 175 h 712"/>
                  <a:gd name="T102" fmla="*/ 782 w 1321"/>
                  <a:gd name="T103" fmla="*/ 216 h 712"/>
                  <a:gd name="T104" fmla="*/ 782 w 1321"/>
                  <a:gd name="T105" fmla="*/ 216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33CCFF"/>
                  </a:gs>
                </a:gsLst>
                <a:lin ang="5400000" scaled="1"/>
              </a:gradFill>
              <a:ln w="0">
                <a:noFill/>
                <a:round/>
              </a:ln>
            </p:spPr>
            <p:txBody>
              <a:bodyPr/>
              <a:lstStyle/>
              <a:p>
                <a:endParaRPr lang="zh-CN" altLang="en-US" sz="1400" b="1" dirty="0"/>
              </a:p>
            </p:txBody>
          </p:sp>
          <p:sp>
            <p:nvSpPr>
              <p:cNvPr id="28" name="Text Box 39"/>
              <p:cNvSpPr txBox="1">
                <a:spLocks noChangeAspect="1" noChangeArrowheads="1"/>
              </p:cNvSpPr>
              <p:nvPr/>
            </p:nvSpPr>
            <p:spPr bwMode="auto">
              <a:xfrm rot="1680000">
                <a:off x="3743" y="2669"/>
                <a:ext cx="712" cy="282"/>
              </a:xfrm>
              <a:prstGeom prst="rect">
                <a:avLst/>
              </a:prstGeom>
              <a:noFill/>
              <a:ln w="9525">
                <a:noFill/>
                <a:miter lim="800000"/>
              </a:ln>
            </p:spPr>
            <p:txBody>
              <a:bodyPr/>
              <a:lstStyle/>
              <a:p>
                <a:r>
                  <a:rPr lang="zh-CN" altLang="en-US" b="1" dirty="0">
                    <a:solidFill>
                      <a:schemeClr val="bg1"/>
                    </a:solidFill>
                    <a:latin typeface="黑体" panose="02010609060101010101" pitchFamily="2" charset="-122"/>
                    <a:ea typeface="黑体" panose="02010609060101010101" pitchFamily="2" charset="-122"/>
                  </a:rPr>
                  <a:t>隔热</a:t>
                </a:r>
                <a:endParaRPr lang="en-US" altLang="zh-CN" b="1" dirty="0">
                  <a:solidFill>
                    <a:schemeClr val="bg1"/>
                  </a:solidFill>
                  <a:latin typeface="黑体" panose="02010609060101010101" pitchFamily="2" charset="-122"/>
                  <a:ea typeface="黑体" panose="02010609060101010101" pitchFamily="2" charset="-122"/>
                </a:endParaRPr>
              </a:p>
              <a:p>
                <a:r>
                  <a:rPr lang="zh-CN" altLang="en-US" b="1" dirty="0">
                    <a:solidFill>
                      <a:schemeClr val="bg1"/>
                    </a:solidFill>
                    <a:latin typeface="黑体" panose="02010609060101010101" pitchFamily="2" charset="-122"/>
                    <a:ea typeface="黑体" panose="02010609060101010101" pitchFamily="2" charset="-122"/>
                  </a:rPr>
                  <a:t>保温</a:t>
                </a:r>
              </a:p>
            </p:txBody>
          </p:sp>
        </p:grpSp>
      </p:grpSp>
      <p:grpSp>
        <p:nvGrpSpPr>
          <p:cNvPr id="29" name="Group 8"/>
          <p:cNvGrpSpPr>
            <a:grpSpLocks noChangeAspect="1"/>
          </p:cNvGrpSpPr>
          <p:nvPr/>
        </p:nvGrpSpPr>
        <p:grpSpPr bwMode="auto">
          <a:xfrm>
            <a:off x="3153251" y="3618508"/>
            <a:ext cx="1351776" cy="1335024"/>
            <a:chOff x="2016" y="1920"/>
            <a:chExt cx="1680" cy="1680"/>
          </a:xfrm>
        </p:grpSpPr>
        <p:sp>
          <p:nvSpPr>
            <p:cNvPr id="30" name="Oval 9"/>
            <p:cNvSpPr>
              <a:spLocks noChangeAspect="1" noChangeArrowheads="1"/>
            </p:cNvSpPr>
            <p:nvPr/>
          </p:nvSpPr>
          <p:spPr bwMode="gray">
            <a:xfrm>
              <a:off x="2016" y="1920"/>
              <a:ext cx="1680" cy="1680"/>
            </a:xfrm>
            <a:prstGeom prst="ellipse">
              <a:avLst/>
            </a:prstGeom>
            <a:gradFill rotWithShape="1">
              <a:gsLst>
                <a:gs pos="0">
                  <a:schemeClr val="folHlink"/>
                </a:gs>
                <a:gs pos="100000">
                  <a:schemeClr val="folHlink">
                    <a:gamma/>
                    <a:shade val="24314"/>
                    <a:invGamma/>
                  </a:schemeClr>
                </a:gs>
              </a:gsLst>
              <a:lin ang="5400000" scaled="1"/>
            </a:gradFill>
            <a:ln w="9525">
              <a:noFill/>
              <a:round/>
            </a:ln>
            <a:effectLst/>
          </p:spPr>
          <p:txBody>
            <a:bodyPr wrap="none" anchor="ctr"/>
            <a:lstStyle/>
            <a:p>
              <a:pPr>
                <a:defRPr/>
              </a:pPr>
              <a:endParaRPr lang="zh-CN" altLang="en-US" sz="1400" b="1" dirty="0"/>
            </a:p>
          </p:txBody>
        </p:sp>
        <p:sp>
          <p:nvSpPr>
            <p:cNvPr id="31" name="Freeform 10"/>
            <p:cNvSpPr>
              <a:spLocks noChangeAspect="1"/>
            </p:cNvSpPr>
            <p:nvPr/>
          </p:nvSpPr>
          <p:spPr bwMode="gray">
            <a:xfrm>
              <a:off x="2208" y="1948"/>
              <a:ext cx="1296" cy="634"/>
            </a:xfrm>
            <a:custGeom>
              <a:avLst/>
              <a:gdLst>
                <a:gd name="T0" fmla="*/ 1276 w 1321"/>
                <a:gd name="T1" fmla="*/ 357 h 712"/>
                <a:gd name="T2" fmla="*/ 1292 w 1321"/>
                <a:gd name="T3" fmla="*/ 394 h 712"/>
                <a:gd name="T4" fmla="*/ 1296 w 1321"/>
                <a:gd name="T5" fmla="*/ 428 h 712"/>
                <a:gd name="T6" fmla="*/ 1290 w 1321"/>
                <a:gd name="T7" fmla="*/ 459 h 712"/>
                <a:gd name="T8" fmla="*/ 1273 w 1321"/>
                <a:gd name="T9" fmla="*/ 490 h 712"/>
                <a:gd name="T10" fmla="*/ 1248 w 1321"/>
                <a:gd name="T11" fmla="*/ 516 h 712"/>
                <a:gd name="T12" fmla="*/ 1216 w 1321"/>
                <a:gd name="T13" fmla="*/ 538 h 712"/>
                <a:gd name="T14" fmla="*/ 1173 w 1321"/>
                <a:gd name="T15" fmla="*/ 559 h 712"/>
                <a:gd name="T16" fmla="*/ 1125 w 1321"/>
                <a:gd name="T17" fmla="*/ 578 h 712"/>
                <a:gd name="T18" fmla="*/ 1071 w 1321"/>
                <a:gd name="T19" fmla="*/ 594 h 712"/>
                <a:gd name="T20" fmla="*/ 1011 w 1321"/>
                <a:gd name="T21" fmla="*/ 608 h 712"/>
                <a:gd name="T22" fmla="*/ 949 w 1321"/>
                <a:gd name="T23" fmla="*/ 618 h 712"/>
                <a:gd name="T24" fmla="*/ 879 w 1321"/>
                <a:gd name="T25" fmla="*/ 627 h 712"/>
                <a:gd name="T26" fmla="*/ 808 w 1321"/>
                <a:gd name="T27" fmla="*/ 632 h 712"/>
                <a:gd name="T28" fmla="*/ 780 w 1321"/>
                <a:gd name="T29" fmla="*/ 634 h 712"/>
                <a:gd name="T30" fmla="*/ 467 w 1321"/>
                <a:gd name="T31" fmla="*/ 634 h 712"/>
                <a:gd name="T32" fmla="*/ 463 w 1321"/>
                <a:gd name="T33" fmla="*/ 634 h 712"/>
                <a:gd name="T34" fmla="*/ 401 w 1321"/>
                <a:gd name="T35" fmla="*/ 630 h 712"/>
                <a:gd name="T36" fmla="*/ 341 w 1321"/>
                <a:gd name="T37" fmla="*/ 627 h 712"/>
                <a:gd name="T38" fmla="*/ 285 w 1321"/>
                <a:gd name="T39" fmla="*/ 620 h 712"/>
                <a:gd name="T40" fmla="*/ 231 w 1321"/>
                <a:gd name="T41" fmla="*/ 614 h 712"/>
                <a:gd name="T42" fmla="*/ 182 w 1321"/>
                <a:gd name="T43" fmla="*/ 603 h 712"/>
                <a:gd name="T44" fmla="*/ 138 w 1321"/>
                <a:gd name="T45" fmla="*/ 590 h 712"/>
                <a:gd name="T46" fmla="*/ 100 w 1321"/>
                <a:gd name="T47" fmla="*/ 577 h 712"/>
                <a:gd name="T48" fmla="*/ 66 w 1321"/>
                <a:gd name="T49" fmla="*/ 561 h 712"/>
                <a:gd name="T50" fmla="*/ 38 w 1321"/>
                <a:gd name="T51" fmla="*/ 541 h 712"/>
                <a:gd name="T52" fmla="*/ 18 w 1321"/>
                <a:gd name="T53" fmla="*/ 519 h 712"/>
                <a:gd name="T54" fmla="*/ 6 w 1321"/>
                <a:gd name="T55" fmla="*/ 493 h 712"/>
                <a:gd name="T56" fmla="*/ 0 w 1321"/>
                <a:gd name="T57" fmla="*/ 467 h 712"/>
                <a:gd name="T58" fmla="*/ 0 w 1321"/>
                <a:gd name="T59" fmla="*/ 463 h 712"/>
                <a:gd name="T60" fmla="*/ 4 w 1321"/>
                <a:gd name="T61" fmla="*/ 434 h 712"/>
                <a:gd name="T62" fmla="*/ 16 w 1321"/>
                <a:gd name="T63" fmla="*/ 397 h 712"/>
                <a:gd name="T64" fmla="*/ 50 w 1321"/>
                <a:gd name="T65" fmla="*/ 329 h 712"/>
                <a:gd name="T66" fmla="*/ 92 w 1321"/>
                <a:gd name="T67" fmla="*/ 266 h 712"/>
                <a:gd name="T68" fmla="*/ 144 w 1321"/>
                <a:gd name="T69" fmla="*/ 209 h 712"/>
                <a:gd name="T70" fmla="*/ 200 w 1321"/>
                <a:gd name="T71" fmla="*/ 157 h 712"/>
                <a:gd name="T72" fmla="*/ 265 w 1321"/>
                <a:gd name="T73" fmla="*/ 111 h 712"/>
                <a:gd name="T74" fmla="*/ 335 w 1321"/>
                <a:gd name="T75" fmla="*/ 73 h 712"/>
                <a:gd name="T76" fmla="*/ 407 w 1321"/>
                <a:gd name="T77" fmla="*/ 42 h 712"/>
                <a:gd name="T78" fmla="*/ 488 w 1321"/>
                <a:gd name="T79" fmla="*/ 19 h 712"/>
                <a:gd name="T80" fmla="*/ 570 w 1321"/>
                <a:gd name="T81" fmla="*/ 5 h 712"/>
                <a:gd name="T82" fmla="*/ 654 w 1321"/>
                <a:gd name="T83" fmla="*/ 0 h 712"/>
                <a:gd name="T84" fmla="*/ 654 w 1321"/>
                <a:gd name="T85" fmla="*/ 0 h 712"/>
                <a:gd name="T86" fmla="*/ 745 w 1321"/>
                <a:gd name="T87" fmla="*/ 5 h 712"/>
                <a:gd name="T88" fmla="*/ 831 w 1321"/>
                <a:gd name="T89" fmla="*/ 20 h 712"/>
                <a:gd name="T90" fmla="*/ 914 w 1321"/>
                <a:gd name="T91" fmla="*/ 47 h 712"/>
                <a:gd name="T92" fmla="*/ 991 w 1321"/>
                <a:gd name="T93" fmla="*/ 80 h 712"/>
                <a:gd name="T94" fmla="*/ 1062 w 1321"/>
                <a:gd name="T95" fmla="*/ 122 h 712"/>
                <a:gd name="T96" fmla="*/ 1127 w 1321"/>
                <a:gd name="T97" fmla="*/ 173 h 712"/>
                <a:gd name="T98" fmla="*/ 1185 w 1321"/>
                <a:gd name="T99" fmla="*/ 228 h 712"/>
                <a:gd name="T100" fmla="*/ 1234 w 1321"/>
                <a:gd name="T101" fmla="*/ 289 h 712"/>
                <a:gd name="T102" fmla="*/ 1276 w 1321"/>
                <a:gd name="T103" fmla="*/ 357 h 712"/>
                <a:gd name="T104" fmla="*/ 1276 w 1321"/>
                <a:gd name="T105" fmla="*/ 357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folHlink"/>
                </a:gs>
              </a:gsLst>
              <a:lin ang="5400000" scaled="1"/>
            </a:gradFill>
            <a:ln w="0">
              <a:noFill/>
              <a:round/>
            </a:ln>
          </p:spPr>
          <p:txBody>
            <a:bodyPr/>
            <a:lstStyle/>
            <a:p>
              <a:endParaRPr lang="zh-CN" altLang="en-US" sz="1400" b="1" dirty="0"/>
            </a:p>
          </p:txBody>
        </p:sp>
      </p:grpSp>
      <p:sp>
        <p:nvSpPr>
          <p:cNvPr id="32" name="Rectangle 32"/>
          <p:cNvSpPr>
            <a:spLocks noChangeAspect="1" noChangeArrowheads="1"/>
          </p:cNvSpPr>
          <p:nvPr/>
        </p:nvSpPr>
        <p:spPr bwMode="auto">
          <a:xfrm>
            <a:off x="3357700" y="3906540"/>
            <a:ext cx="1143011" cy="593507"/>
          </a:xfrm>
          <a:prstGeom prst="rect">
            <a:avLst/>
          </a:prstGeom>
          <a:noFill/>
          <a:ln w="9525">
            <a:noFill/>
            <a:miter lim="800000"/>
          </a:ln>
        </p:spPr>
        <p:txBody>
          <a:bodyPr lIns="104306" tIns="52153" rIns="104306" bIns="52153" anchor="ctr"/>
          <a:lstStyle/>
          <a:p>
            <a:pPr eaLnBrk="0" hangingPunct="0"/>
            <a:r>
              <a:rPr lang="zh-CN" altLang="en-US" sz="2700" b="1" dirty="0">
                <a:solidFill>
                  <a:srgbClr val="FFFF00"/>
                </a:solidFill>
                <a:latin typeface="黑体" panose="02010609060101010101" pitchFamily="2" charset="-122"/>
                <a:ea typeface="黑体" panose="02010609060101010101" pitchFamily="2" charset="-122"/>
              </a:rPr>
              <a:t>特点</a:t>
            </a:r>
          </a:p>
        </p:txBody>
      </p:sp>
      <p:sp>
        <p:nvSpPr>
          <p:cNvPr id="33" name="AutoShape 3"/>
          <p:cNvSpPr>
            <a:spLocks noChangeArrowheads="1"/>
          </p:cNvSpPr>
          <p:nvPr/>
        </p:nvSpPr>
        <p:spPr bwMode="auto">
          <a:xfrm>
            <a:off x="1188343" y="1458268"/>
            <a:ext cx="5279613" cy="578376"/>
          </a:xfrm>
          <a:prstGeom prst="roundRect">
            <a:avLst>
              <a:gd name="adj" fmla="val 16667"/>
            </a:avLst>
          </a:prstGeom>
          <a:solidFill>
            <a:srgbClr val="92D050"/>
          </a:solidFill>
        </p:spPr>
        <p:style>
          <a:lnRef idx="0">
            <a:schemeClr val="accent1"/>
          </a:lnRef>
          <a:fillRef idx="3">
            <a:schemeClr val="accent1"/>
          </a:fillRef>
          <a:effectRef idx="3">
            <a:schemeClr val="accent1"/>
          </a:effectRef>
          <a:fontRef idx="minor">
            <a:schemeClr val="lt1"/>
          </a:fontRef>
        </p:style>
        <p:txBody>
          <a:bodyPr wrap="none" lIns="122633" tIns="61317" rIns="122633" bIns="61317" anchor="ctr"/>
          <a:lstStyle/>
          <a:p>
            <a:pPr algn="l">
              <a:defRPr/>
            </a:pPr>
            <a:r>
              <a:rPr lang="zh-CN" altLang="en-US" sz="2200" b="1" dirty="0" smtClean="0">
                <a:solidFill>
                  <a:schemeClr val="bg1"/>
                </a:solidFill>
                <a:latin typeface="黑体" panose="02010609060101010101" pitchFamily="2" charset="-122"/>
                <a:ea typeface="黑体" panose="02010609060101010101" pitchFamily="2" charset="-122"/>
                <a:sym typeface="+mn-ea"/>
              </a:rPr>
              <a:t>（二）金</a:t>
            </a:r>
            <a:r>
              <a:rPr lang="zh-CN" altLang="en-US" sz="2200" b="1" dirty="0">
                <a:solidFill>
                  <a:schemeClr val="bg1"/>
                </a:solidFill>
                <a:latin typeface="黑体" panose="02010609060101010101" pitchFamily="2" charset="-122"/>
                <a:ea typeface="黑体" panose="02010609060101010101" pitchFamily="2" charset="-122"/>
                <a:sym typeface="+mn-ea"/>
              </a:rPr>
              <a:t>华中兴断桥智能柜的主要特点</a:t>
            </a:r>
            <a:endParaRPr lang="zh-CN" altLang="en-US" sz="2200" b="1" dirty="0">
              <a:solidFill>
                <a:schemeClr val="bg1"/>
              </a:solidFill>
              <a:latin typeface="黑体" panose="02010609060101010101" pitchFamily="2" charset="-122"/>
              <a:ea typeface="黑体" panose="02010609060101010101" pitchFamily="2" charset="-122"/>
            </a:endParaRPr>
          </a:p>
        </p:txBody>
      </p:sp>
      <p:sp>
        <p:nvSpPr>
          <p:cNvPr id="37" name="AutoShape 6"/>
          <p:cNvSpPr>
            <a:spLocks noChangeArrowheads="1"/>
          </p:cNvSpPr>
          <p:nvPr/>
        </p:nvSpPr>
        <p:spPr bwMode="auto">
          <a:xfrm>
            <a:off x="2204154" y="5562724"/>
            <a:ext cx="3448685" cy="505460"/>
          </a:xfrm>
          <a:prstGeom prst="roundRect">
            <a:avLst>
              <a:gd name="adj" fmla="val 50000"/>
            </a:avLst>
          </a:prstGeom>
          <a:solidFill>
            <a:schemeClr val="accent1">
              <a:lumMod val="60000"/>
              <a:lumOff val="40000"/>
            </a:schemeClr>
          </a:solidFill>
          <a:ln w="3175">
            <a:solidFill>
              <a:schemeClr val="accent1">
                <a:lumMod val="60000"/>
                <a:lumOff val="40000"/>
              </a:schemeClr>
            </a:solidFill>
            <a:round/>
          </a:ln>
        </p:spPr>
        <p:txBody>
          <a:bodyPr wrap="none" anchor="ctr"/>
          <a:lstStyle/>
          <a:p>
            <a:pPr algn="ctr"/>
            <a:r>
              <a:rPr lang="zh-CN" altLang="en-US" sz="2200" b="0" dirty="0" smtClean="0">
                <a:latin typeface="黑体" panose="02010609060101010101" pitchFamily="2" charset="-122"/>
                <a:ea typeface="黑体" panose="02010609060101010101" pitchFamily="2" charset="-122"/>
              </a:rPr>
              <a:t>隔热</a:t>
            </a:r>
            <a:r>
              <a:rPr lang="zh-CN" altLang="en-US" sz="2200" b="0" dirty="0">
                <a:latin typeface="黑体" panose="02010609060101010101" pitchFamily="2" charset="-122"/>
                <a:ea typeface="黑体" panose="02010609060101010101" pitchFamily="2" charset="-122"/>
              </a:rPr>
              <a:t>保温性能  </a:t>
            </a:r>
          </a:p>
        </p:txBody>
      </p:sp>
      <p:graphicFrame>
        <p:nvGraphicFramePr>
          <p:cNvPr id="38" name="表格 37"/>
          <p:cNvGraphicFramePr>
            <a:graphicFrameLocks noGrp="1"/>
          </p:cNvGraphicFramePr>
          <p:nvPr/>
        </p:nvGraphicFramePr>
        <p:xfrm>
          <a:off x="468263" y="6282804"/>
          <a:ext cx="6660951" cy="3151158"/>
        </p:xfrm>
        <a:graphic>
          <a:graphicData uri="http://schemas.openxmlformats.org/drawingml/2006/table">
            <a:tbl>
              <a:tblPr firstRow="1" bandRow="1">
                <a:tableStyleId>{93296810-A885-4BE3-A3E7-6D5BEEA58F35}</a:tableStyleId>
              </a:tblPr>
              <a:tblGrid>
                <a:gridCol w="1763758"/>
                <a:gridCol w="2354876"/>
                <a:gridCol w="2542317"/>
              </a:tblGrid>
              <a:tr h="396101">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u="none" strike="noStrike" cap="none" normalizeH="0" baseline="0" dirty="0" smtClean="0">
                          <a:ln>
                            <a:noFill/>
                          </a:ln>
                          <a:effectLst/>
                          <a:latin typeface="黑体" panose="02010609060101010101" pitchFamily="2" charset="-122"/>
                          <a:ea typeface="黑体" panose="02010609060101010101" pitchFamily="2" charset="-122"/>
                        </a:rPr>
                        <a:t>项目名称</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u="none" strike="noStrike" cap="none" normalizeH="0" baseline="0" dirty="0" smtClean="0">
                          <a:ln>
                            <a:noFill/>
                          </a:ln>
                          <a:effectLst/>
                          <a:latin typeface="黑体" panose="02010609060101010101" pitchFamily="2" charset="-122"/>
                          <a:ea typeface="黑体" panose="02010609060101010101" pitchFamily="2" charset="-122"/>
                        </a:rPr>
                        <a:t>钣金柜</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u="none" strike="noStrike" cap="none" normalizeH="0" baseline="0" dirty="0" smtClean="0">
                          <a:ln>
                            <a:noFill/>
                          </a:ln>
                          <a:effectLst/>
                          <a:latin typeface="黑体" panose="02010609060101010101" pitchFamily="2" charset="-122"/>
                          <a:ea typeface="黑体" panose="02010609060101010101" pitchFamily="2" charset="-122"/>
                        </a:rPr>
                        <a:t>金华中兴机柜</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tc>
              </a:tr>
              <a:tr h="374397">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b="0" u="none" strike="noStrike" cap="none" normalizeH="0" baseline="0" dirty="0" smtClean="0">
                          <a:ln>
                            <a:noFill/>
                          </a:ln>
                          <a:effectLst/>
                          <a:latin typeface="黑体" panose="02010609060101010101" pitchFamily="2" charset="-122"/>
                          <a:ea typeface="黑体" panose="02010609060101010101" pitchFamily="2" charset="-122"/>
                        </a:rPr>
                        <a:t>柜体结构</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400" b="0" u="none" strike="noStrike" cap="none" normalizeH="0" baseline="0" dirty="0" smtClean="0">
                          <a:ln>
                            <a:noFill/>
                          </a:ln>
                          <a:effectLst/>
                          <a:latin typeface="宋体" panose="02010600030101010101" pitchFamily="2" charset="-122"/>
                          <a:ea typeface="宋体" panose="02010600030101010101" pitchFamily="2" charset="-122"/>
                        </a:rPr>
                        <a:t>铝合金框架搭通冷（热）桥</a:t>
                      </a:r>
                      <a:endParaRPr kumimoji="0" lang="zh-CN" altLang="en-US" sz="1400"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400" b="0" u="none" strike="noStrike" cap="none" normalizeH="0" baseline="0" dirty="0" smtClean="0">
                          <a:ln>
                            <a:noFill/>
                          </a:ln>
                          <a:effectLst/>
                          <a:latin typeface="宋体" panose="02010600030101010101" pitchFamily="2" charset="-122"/>
                          <a:ea typeface="宋体" panose="02010600030101010101" pitchFamily="2" charset="-122"/>
                        </a:rPr>
                        <a:t>柜体冷（热）桥全隔断设计</a:t>
                      </a:r>
                      <a:endParaRPr kumimoji="0" lang="zh-CN" altLang="en-US" sz="1400"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tc>
              </a:tr>
              <a:tr h="374010">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b="0" u="none" strike="noStrike" cap="none" normalizeH="0" baseline="0" dirty="0" smtClean="0">
                          <a:ln>
                            <a:noFill/>
                          </a:ln>
                          <a:effectLst/>
                          <a:latin typeface="黑体" panose="02010609060101010101" pitchFamily="2" charset="-122"/>
                          <a:ea typeface="黑体" panose="02010609060101010101" pitchFamily="2" charset="-122"/>
                        </a:rPr>
                        <a:t>温控门</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400" b="0" u="none" strike="noStrike" cap="none" normalizeH="0" baseline="0" dirty="0" smtClean="0">
                          <a:ln>
                            <a:noFill/>
                          </a:ln>
                          <a:effectLst/>
                          <a:latin typeface="宋体" panose="02010600030101010101" pitchFamily="2" charset="-122"/>
                          <a:ea typeface="宋体" panose="02010600030101010101" pitchFamily="2" charset="-122"/>
                        </a:rPr>
                        <a:t>钣金门搭通冷（热）桥</a:t>
                      </a:r>
                      <a:endParaRPr kumimoji="0" lang="zh-CN" altLang="en-US" sz="1400"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400" b="0" u="none" strike="noStrike" cap="none" normalizeH="0" baseline="0" dirty="0" smtClean="0">
                          <a:ln>
                            <a:noFill/>
                          </a:ln>
                          <a:effectLst/>
                          <a:latin typeface="宋体" panose="02010600030101010101" pitchFamily="2" charset="-122"/>
                          <a:ea typeface="宋体" panose="02010600030101010101" pitchFamily="2" charset="-122"/>
                        </a:rPr>
                        <a:t>温控门冷（热）桥全隔断设计</a:t>
                      </a:r>
                      <a:endParaRPr kumimoji="0" lang="en-US" altLang="zh-CN" sz="1400"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tc>
              </a:tr>
              <a:tr h="288355">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b="0" u="none" strike="noStrike" cap="none" normalizeH="0" baseline="0" dirty="0" smtClean="0">
                          <a:ln>
                            <a:noFill/>
                          </a:ln>
                          <a:effectLst/>
                          <a:latin typeface="黑体" panose="02010609060101010101" pitchFamily="2" charset="-122"/>
                          <a:ea typeface="黑体" panose="02010609060101010101" pitchFamily="2" charset="-122"/>
                        </a:rPr>
                        <a:t>隔热芯材</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400"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rPr>
                        <a:t>直贴保温材料</a:t>
                      </a:r>
                    </a:p>
                  </a:txBody>
                  <a:tcPr marL="90000" marR="90000" marT="46800" marB="46800" anchor="ctr" horzOverflow="overflow"/>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en-US" altLang="zh-CN" sz="1400" b="0" u="none" strike="noStrike" cap="none" normalizeH="0" baseline="0" dirty="0" smtClean="0">
                          <a:ln>
                            <a:noFill/>
                          </a:ln>
                          <a:effectLst/>
                          <a:latin typeface="宋体" panose="02010600030101010101" pitchFamily="2" charset="-122"/>
                          <a:ea typeface="宋体" panose="02010600030101010101" pitchFamily="2" charset="-122"/>
                        </a:rPr>
                        <a:t>PU</a:t>
                      </a:r>
                      <a:r>
                        <a:rPr kumimoji="0" lang="zh-CN" altLang="en-US" sz="1400" b="0" u="none" strike="noStrike" cap="none" normalizeH="0" baseline="0" dirty="0" smtClean="0">
                          <a:ln>
                            <a:noFill/>
                          </a:ln>
                          <a:effectLst/>
                          <a:latin typeface="宋体" panose="02010600030101010101" pitchFamily="2" charset="-122"/>
                          <a:ea typeface="宋体" panose="02010600030101010101" pitchFamily="2" charset="-122"/>
                        </a:rPr>
                        <a:t>厚度</a:t>
                      </a:r>
                      <a:r>
                        <a:rPr kumimoji="0" lang="en-US" altLang="zh-CN" sz="1400" b="0" u="none" strike="noStrike" cap="none" normalizeH="0" baseline="0" dirty="0" smtClean="0">
                          <a:ln>
                            <a:noFill/>
                          </a:ln>
                          <a:effectLst/>
                          <a:latin typeface="宋体" panose="02010600030101010101" pitchFamily="2" charset="-122"/>
                          <a:ea typeface="宋体" panose="02010600030101010101" pitchFamily="2" charset="-122"/>
                        </a:rPr>
                        <a:t>50mm</a:t>
                      </a:r>
                      <a:endParaRPr kumimoji="0" lang="en-US" altLang="zh-CN" sz="1400" b="0"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tc>
              </a:tr>
              <a:tr h="378041">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b="0" u="none" strike="noStrike" cap="none" normalizeH="0" baseline="0" dirty="0" smtClean="0">
                          <a:ln>
                            <a:noFill/>
                          </a:ln>
                          <a:effectLst/>
                          <a:latin typeface="黑体" panose="02010609060101010101" pitchFamily="2" charset="-122"/>
                          <a:ea typeface="黑体" panose="02010609060101010101" pitchFamily="2" charset="-122"/>
                        </a:rPr>
                        <a:t>综合传热系数</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solidFill>
                      <a:srgbClr val="FFCC99"/>
                    </a:solid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2.5</a:t>
                      </a:r>
                      <a:r>
                        <a:rPr kumimoji="0" lang="zh-CN" altLang="en-US" sz="1400" b="1" u="none" strike="noStrike" cap="none" normalizeH="0" baseline="0" dirty="0" smtClean="0">
                          <a:ln>
                            <a:noFill/>
                          </a:ln>
                          <a:effectLst/>
                          <a:latin typeface="宋体" panose="02010600030101010101" pitchFamily="2" charset="-122"/>
                          <a:ea typeface="宋体" panose="02010600030101010101" pitchFamily="2" charset="-122"/>
                        </a:rPr>
                        <a:t>～</a:t>
                      </a: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3.0 W/(㎡·K)</a:t>
                      </a:r>
                      <a:endParaRPr kumimoji="0" lang="zh-CN" altLang="en-US" sz="14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solidFill>
                      <a:srgbClr val="FFCC99"/>
                    </a:solid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0.78 W/(㎡·K)</a:t>
                      </a:r>
                      <a:endParaRPr kumimoji="0" lang="en-US" altLang="zh-CN" sz="14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solidFill>
                      <a:srgbClr val="FFCC99"/>
                    </a:solidFill>
                  </a:tcPr>
                </a:tc>
              </a:tr>
              <a:tr h="525939">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b="0" u="none" strike="noStrike" cap="none" normalizeH="0" baseline="0" dirty="0" smtClean="0">
                          <a:ln>
                            <a:noFill/>
                          </a:ln>
                          <a:effectLst/>
                          <a:latin typeface="黑体" panose="02010609060101010101" pitchFamily="2" charset="-122"/>
                          <a:ea typeface="黑体" panose="02010609060101010101" pitchFamily="2" charset="-122"/>
                        </a:rPr>
                        <a:t>保温能力</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solidFill>
                      <a:srgbClr val="FFCC99"/>
                    </a:solid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400" b="1" u="none" strike="noStrike" cap="none" normalizeH="0" baseline="0" dirty="0" smtClean="0">
                          <a:ln>
                            <a:noFill/>
                          </a:ln>
                          <a:effectLst/>
                          <a:latin typeface="宋体" panose="02010600030101010101" pitchFamily="2" charset="-122"/>
                          <a:ea typeface="宋体" panose="02010600030101010101" pitchFamily="2" charset="-122"/>
                        </a:rPr>
                        <a:t>第一个小时温升</a:t>
                      </a:r>
                      <a:endPar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endParaRPr>
                    </a:p>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8.0</a:t>
                      </a:r>
                      <a:r>
                        <a:rPr kumimoji="0" lang="zh-CN" altLang="en-US" sz="1400" b="1" u="none" strike="noStrike" cap="none" normalizeH="0" baseline="0" dirty="0" smtClean="0">
                          <a:ln>
                            <a:noFill/>
                          </a:ln>
                          <a:effectLst/>
                          <a:latin typeface="宋体" panose="02010600030101010101" pitchFamily="2" charset="-122"/>
                          <a:ea typeface="宋体" panose="02010600030101010101" pitchFamily="2" charset="-122"/>
                        </a:rPr>
                        <a:t>～</a:t>
                      </a: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9.0℃</a:t>
                      </a:r>
                      <a:endParaRPr kumimoji="0" lang="en-US" altLang="zh-CN" sz="14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solidFill>
                      <a:srgbClr val="FFCC99"/>
                    </a:solid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400" b="1" u="none" strike="noStrike" cap="none" normalizeH="0" baseline="0" dirty="0" smtClean="0">
                          <a:ln>
                            <a:noFill/>
                          </a:ln>
                          <a:effectLst/>
                          <a:latin typeface="宋体" panose="02010600030101010101" pitchFamily="2" charset="-122"/>
                          <a:ea typeface="宋体" panose="02010600030101010101" pitchFamily="2" charset="-122"/>
                        </a:rPr>
                        <a:t>第一个小时温升</a:t>
                      </a: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6.4℃</a:t>
                      </a:r>
                      <a:endParaRPr kumimoji="0" lang="en-US" altLang="zh-CN" sz="14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solidFill>
                      <a:srgbClr val="FFCC99"/>
                    </a:solidFill>
                  </a:tcPr>
                </a:tc>
              </a:tr>
              <a:tr h="350136">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b="0" u="none" strike="noStrike" cap="none" normalizeH="0" baseline="0" dirty="0" smtClean="0">
                          <a:ln>
                            <a:noFill/>
                          </a:ln>
                          <a:effectLst/>
                          <a:latin typeface="黑体" panose="02010609060101010101" pitchFamily="2" charset="-122"/>
                          <a:ea typeface="黑体" panose="02010609060101010101" pitchFamily="2" charset="-122"/>
                        </a:rPr>
                        <a:t>机柜功耗</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solidFill>
                      <a:srgbClr val="FFCC99"/>
                    </a:solid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5</a:t>
                      </a:r>
                      <a:r>
                        <a:rPr kumimoji="0" lang="zh-CN" altLang="en-US" sz="1400" b="1" u="none" strike="noStrike" cap="none" normalizeH="0" baseline="0" dirty="0" smtClean="0">
                          <a:ln>
                            <a:noFill/>
                          </a:ln>
                          <a:effectLst/>
                          <a:latin typeface="宋体" panose="02010600030101010101" pitchFamily="2" charset="-122"/>
                          <a:ea typeface="宋体" panose="02010600030101010101" pitchFamily="2" charset="-122"/>
                        </a:rPr>
                        <a:t>小时功耗</a:t>
                      </a: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1.2kw·h</a:t>
                      </a:r>
                      <a:endParaRPr kumimoji="0" lang="en-US" altLang="zh-CN" sz="14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solidFill>
                      <a:srgbClr val="FFCC99"/>
                    </a:solid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5</a:t>
                      </a:r>
                      <a:r>
                        <a:rPr kumimoji="0" lang="zh-CN" altLang="en-US" sz="1400" b="1" u="none" strike="noStrike" cap="none" normalizeH="0" baseline="0" dirty="0" smtClean="0">
                          <a:ln>
                            <a:noFill/>
                          </a:ln>
                          <a:effectLst/>
                          <a:latin typeface="宋体" panose="02010600030101010101" pitchFamily="2" charset="-122"/>
                          <a:ea typeface="宋体" panose="02010600030101010101" pitchFamily="2" charset="-122"/>
                        </a:rPr>
                        <a:t>小时功耗</a:t>
                      </a:r>
                      <a:r>
                        <a:rPr kumimoji="0" lang="en-US" altLang="zh-CN" sz="1400" b="1" u="none" strike="noStrike" cap="none" normalizeH="0" baseline="0" dirty="0" smtClean="0">
                          <a:ln>
                            <a:noFill/>
                          </a:ln>
                          <a:effectLst/>
                          <a:latin typeface="宋体" panose="02010600030101010101" pitchFamily="2" charset="-122"/>
                          <a:ea typeface="宋体" panose="02010600030101010101" pitchFamily="2" charset="-122"/>
                        </a:rPr>
                        <a:t>0.647 </a:t>
                      </a:r>
                      <a:r>
                        <a:rPr kumimoji="0" lang="en-US" altLang="zh-CN" sz="1400" b="1" u="none" strike="noStrike" cap="none" normalizeH="0" baseline="0" dirty="0" err="1" smtClean="0">
                          <a:ln>
                            <a:noFill/>
                          </a:ln>
                          <a:effectLst/>
                          <a:latin typeface="宋体" panose="02010600030101010101" pitchFamily="2" charset="-122"/>
                          <a:ea typeface="宋体" panose="02010600030101010101" pitchFamily="2" charset="-122"/>
                        </a:rPr>
                        <a:t>kw·h</a:t>
                      </a:r>
                      <a:endParaRPr kumimoji="0" lang="en-US" altLang="zh-CN" sz="14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solidFill>
                      <a:srgbClr val="FFCC99"/>
                    </a:solidFill>
                  </a:tcPr>
                </a:tc>
              </a:tr>
              <a:tr h="378041">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600" b="0" u="none" strike="noStrike" cap="none" normalizeH="0" baseline="0" dirty="0" smtClean="0">
                          <a:ln>
                            <a:noFill/>
                          </a:ln>
                          <a:effectLst/>
                          <a:latin typeface="黑体" panose="02010609060101010101" pitchFamily="2" charset="-122"/>
                          <a:ea typeface="黑体" panose="02010609060101010101" pitchFamily="2" charset="-122"/>
                        </a:rPr>
                        <a:t>★ 隔热保温性能</a:t>
                      </a:r>
                      <a:endParaRPr kumimoji="0" lang="zh-CN" altLang="en-US" sz="1600" b="0" i="0" u="none" strike="noStrike" cap="none" normalizeH="0" baseline="0" dirty="0" smtClean="0">
                        <a:ln>
                          <a:noFill/>
                        </a:ln>
                        <a:solidFill>
                          <a:schemeClr val="tx1"/>
                        </a:solidFill>
                        <a:effectLst/>
                        <a:latin typeface="黑体" panose="02010609060101010101" pitchFamily="2" charset="-122"/>
                        <a:ea typeface="黑体" panose="02010609060101010101" pitchFamily="2" charset="-122"/>
                      </a:endParaRPr>
                    </a:p>
                  </a:txBody>
                  <a:tcPr marL="90000" marR="90000" marT="46800" marB="46800"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400" b="1" u="none" strike="noStrike" cap="none" normalizeH="0" baseline="0" dirty="0" smtClean="0">
                          <a:ln>
                            <a:noFill/>
                          </a:ln>
                          <a:effectLst/>
                          <a:latin typeface="宋体" panose="02010600030101010101" pitchFamily="2" charset="-122"/>
                          <a:ea typeface="宋体" panose="02010600030101010101" pitchFamily="2" charset="-122"/>
                        </a:rPr>
                        <a:t>一般</a:t>
                      </a:r>
                      <a:endParaRPr kumimoji="0" lang="zh-CN" altLang="en-US" sz="14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Wingdings" panose="05000000000000000000" pitchFamily="2" charset="2"/>
                        <a:buNone/>
                      </a:pPr>
                      <a:r>
                        <a:rPr kumimoji="0" lang="zh-CN" altLang="en-US" sz="1400" b="1" u="none" strike="noStrike" cap="none" normalizeH="0" baseline="0" dirty="0" smtClean="0">
                          <a:ln>
                            <a:noFill/>
                          </a:ln>
                          <a:effectLst/>
                          <a:latin typeface="宋体" panose="02010600030101010101" pitchFamily="2" charset="-122"/>
                          <a:ea typeface="宋体" panose="02010600030101010101" pitchFamily="2" charset="-122"/>
                        </a:rPr>
                        <a:t>优</a:t>
                      </a:r>
                      <a:endParaRPr kumimoji="0" lang="zh-CN" altLang="en-US" sz="14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marL="90000" marR="90000" marT="46800" marB="46800" anchor="ctr" horzOverflow="overflow"/>
                </a:tc>
              </a:tr>
            </a:tbl>
          </a:graphicData>
        </a:graphic>
      </p:graphicFrame>
      <p:sp>
        <p:nvSpPr>
          <p:cNvPr id="39" name="矩形 38"/>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40" name="矩形 39"/>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41" name="灯片编号占位符 11"/>
          <p:cNvSpPr>
            <a:spLocks noGrp="1"/>
          </p:cNvSpPr>
          <p:nvPr>
            <p:ph type="sldNum" sz="quarter" idx="12"/>
          </p:nvPr>
        </p:nvSpPr>
        <p:spPr>
          <a:xfrm>
            <a:off x="6372919" y="9739188"/>
            <a:ext cx="324135" cy="569324"/>
          </a:xfrm>
        </p:spPr>
        <p:txBody>
          <a:bodyPr/>
          <a:lstStyle/>
          <a:p>
            <a:fld id="{C745B715-9656-4E20-BF9D-86BFE4607092}" type="slidenum">
              <a:rPr lang="zh-CN" altLang="en-US" sz="1600" b="1" smtClean="0">
                <a:solidFill>
                  <a:srgbClr val="002060"/>
                </a:solidFill>
              </a:rPr>
              <a:t>6</a:t>
            </a:fld>
            <a:endParaRPr lang="zh-CN" altLang="en-US" sz="16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0" descr="[}DTV~60@BF$Q2J5M4%D2CM"/>
          <p:cNvPicPr>
            <a:picLocks noChangeArrowheads="1"/>
          </p:cNvPicPr>
          <p:nvPr/>
        </p:nvPicPr>
        <p:blipFill>
          <a:blip r:embed="rId2" cstate="print"/>
          <a:srcRect/>
          <a:stretch>
            <a:fillRect/>
          </a:stretch>
        </p:blipFill>
        <p:spPr bwMode="auto">
          <a:xfrm>
            <a:off x="4586399" y="6228467"/>
            <a:ext cx="1714512" cy="1643074"/>
          </a:xfrm>
          <a:prstGeom prst="rect">
            <a:avLst/>
          </a:prstGeom>
          <a:noFill/>
          <a:ln w="9525">
            <a:noFill/>
            <a:miter lim="800000"/>
            <a:headEnd/>
            <a:tailEnd/>
          </a:ln>
        </p:spPr>
      </p:pic>
      <p:pic>
        <p:nvPicPr>
          <p:cNvPr id="6" name="Picture 3" descr="C:\Users\Administrator\Desktop\544616981395122555.png"/>
          <p:cNvPicPr>
            <a:picLocks noChangeAspect="1" noChangeArrowheads="1"/>
          </p:cNvPicPr>
          <p:nvPr/>
        </p:nvPicPr>
        <p:blipFill>
          <a:blip r:embed="rId3" cstate="print"/>
          <a:srcRect/>
          <a:stretch>
            <a:fillRect/>
          </a:stretch>
        </p:blipFill>
        <p:spPr bwMode="auto">
          <a:xfrm>
            <a:off x="1188343" y="4446984"/>
            <a:ext cx="2952328" cy="4620150"/>
          </a:xfrm>
          <a:prstGeom prst="rect">
            <a:avLst/>
          </a:prstGeom>
          <a:noFill/>
        </p:spPr>
      </p:pic>
      <p:sp>
        <p:nvSpPr>
          <p:cNvPr id="9" name="Text Box 6"/>
          <p:cNvSpPr txBox="1">
            <a:spLocks noChangeArrowheads="1"/>
          </p:cNvSpPr>
          <p:nvPr/>
        </p:nvSpPr>
        <p:spPr bwMode="auto">
          <a:xfrm>
            <a:off x="2181251" y="2326310"/>
            <a:ext cx="3600399" cy="1514261"/>
          </a:xfrm>
          <a:prstGeom prst="rect">
            <a:avLst/>
          </a:prstGeom>
          <a:noFill/>
          <a:ln w="9525">
            <a:noFill/>
            <a:miter lim="800000"/>
          </a:ln>
        </p:spPr>
        <p:txBody>
          <a:bodyPr wrap="square">
            <a:spAutoFit/>
          </a:bodyPr>
          <a:lstStyle/>
          <a:p>
            <a:pPr>
              <a:lnSpc>
                <a:spcPct val="150000"/>
              </a:lnSpc>
              <a:buClr>
                <a:srgbClr val="0066FF"/>
              </a:buClr>
              <a:buFont typeface="Wingdings" panose="05000000000000000000" pitchFamily="2" charset="2"/>
              <a:buNone/>
            </a:pPr>
            <a:r>
              <a:rPr lang="zh-CN" altLang="en-US" sz="1400" b="1" dirty="0" smtClean="0"/>
              <a:t>金华中兴机柜：</a:t>
            </a:r>
            <a:r>
              <a:rPr lang="zh-CN" altLang="en-US" sz="1400" b="1" dirty="0"/>
              <a:t>隔热保温性能优异</a:t>
            </a:r>
          </a:p>
          <a:p>
            <a:pPr eaLnBrk="0" hangingPunct="0">
              <a:lnSpc>
                <a:spcPct val="150000"/>
              </a:lnSpc>
              <a:spcBef>
                <a:spcPct val="20000"/>
              </a:spcBef>
              <a:buClr>
                <a:schemeClr val="tx2"/>
              </a:buClr>
              <a:buFont typeface="Wingdings" panose="05000000000000000000" pitchFamily="2" charset="2"/>
              <a:buChar char="Ø"/>
            </a:pPr>
            <a:r>
              <a:rPr lang="zh-CN" altLang="en-US" sz="1400" b="0" dirty="0">
                <a:latin typeface="宋体" panose="02010600030101010101" pitchFamily="2" charset="-122"/>
              </a:rPr>
              <a:t> </a:t>
            </a:r>
            <a:r>
              <a:rPr lang="zh-CN" altLang="en-US" sz="1400" dirty="0">
                <a:solidFill>
                  <a:srgbClr val="FF0000"/>
                </a:solidFill>
                <a:latin typeface="宋体" panose="02010600030101010101" pitchFamily="2" charset="-122"/>
              </a:rPr>
              <a:t>机柜整体采用</a:t>
            </a:r>
            <a:r>
              <a:rPr lang="zh-CN" altLang="en-US" sz="1400" dirty="0" smtClean="0">
                <a:solidFill>
                  <a:srgbClr val="FF0000"/>
                </a:solidFill>
                <a:latin typeface="宋体" panose="02010600030101010101" pitchFamily="2" charset="-122"/>
              </a:rPr>
              <a:t>冷</a:t>
            </a:r>
            <a:r>
              <a:rPr lang="en-US" altLang="zh-CN" sz="1400" dirty="0" smtClean="0">
                <a:solidFill>
                  <a:srgbClr val="FF0000"/>
                </a:solidFill>
                <a:latin typeface="宋体" panose="02010600030101010101" pitchFamily="2" charset="-122"/>
              </a:rPr>
              <a:t>(</a:t>
            </a:r>
            <a:r>
              <a:rPr lang="zh-CN" altLang="en-US" sz="1400" dirty="0" smtClean="0">
                <a:solidFill>
                  <a:srgbClr val="FF0000"/>
                </a:solidFill>
                <a:latin typeface="宋体" panose="02010600030101010101" pitchFamily="2" charset="-122"/>
              </a:rPr>
              <a:t>热</a:t>
            </a:r>
            <a:r>
              <a:rPr lang="en-US" altLang="zh-CN" sz="1400" dirty="0" smtClean="0">
                <a:solidFill>
                  <a:srgbClr val="FF0000"/>
                </a:solidFill>
                <a:latin typeface="宋体" panose="02010600030101010101" pitchFamily="2" charset="-122"/>
              </a:rPr>
              <a:t>)</a:t>
            </a:r>
            <a:r>
              <a:rPr lang="zh-CN" altLang="en-US" sz="1400" dirty="0" smtClean="0">
                <a:solidFill>
                  <a:srgbClr val="FF0000"/>
                </a:solidFill>
                <a:latin typeface="宋体" panose="02010600030101010101" pitchFamily="2" charset="-122"/>
              </a:rPr>
              <a:t>桥</a:t>
            </a:r>
            <a:r>
              <a:rPr lang="zh-CN" altLang="en-US" sz="1400" dirty="0">
                <a:solidFill>
                  <a:srgbClr val="FF0000"/>
                </a:solidFill>
                <a:latin typeface="宋体" panose="02010600030101010101" pitchFamily="2" charset="-122"/>
              </a:rPr>
              <a:t>隔断设计；</a:t>
            </a:r>
          </a:p>
          <a:p>
            <a:pPr eaLnBrk="0" hangingPunct="0">
              <a:lnSpc>
                <a:spcPct val="150000"/>
              </a:lnSpc>
              <a:spcBef>
                <a:spcPct val="20000"/>
              </a:spcBef>
              <a:buClr>
                <a:schemeClr val="tx2"/>
              </a:buClr>
              <a:buFont typeface="Wingdings" panose="05000000000000000000" pitchFamily="2" charset="2"/>
              <a:buChar char="Ø"/>
            </a:pPr>
            <a:r>
              <a:rPr lang="zh-CN" altLang="en-US" sz="1400" b="0" dirty="0">
                <a:solidFill>
                  <a:srgbClr val="FF0000"/>
                </a:solidFill>
                <a:latin typeface="宋体" panose="02010600030101010101" pitchFamily="2" charset="-122"/>
              </a:rPr>
              <a:t> </a:t>
            </a:r>
            <a:r>
              <a:rPr lang="zh-CN" altLang="en-US" sz="1400" dirty="0">
                <a:solidFill>
                  <a:srgbClr val="FF0000"/>
                </a:solidFill>
                <a:latin typeface="宋体" panose="02010600030101010101" pitchFamily="2" charset="-122"/>
              </a:rPr>
              <a:t>门框、门板采用冷（热）桥隔断设计；</a:t>
            </a:r>
          </a:p>
          <a:p>
            <a:pPr eaLnBrk="0" hangingPunct="0">
              <a:lnSpc>
                <a:spcPct val="150000"/>
              </a:lnSpc>
              <a:spcBef>
                <a:spcPct val="20000"/>
              </a:spcBef>
              <a:buClr>
                <a:schemeClr val="tx2"/>
              </a:buClr>
              <a:buFont typeface="Wingdings" panose="05000000000000000000" pitchFamily="2" charset="2"/>
              <a:buChar char="Ø"/>
            </a:pPr>
            <a:r>
              <a:rPr lang="zh-CN" altLang="en-US" sz="1400" b="0" dirty="0">
                <a:solidFill>
                  <a:srgbClr val="FF0000"/>
                </a:solidFill>
                <a:latin typeface="宋体" panose="02010600030101010101" pitchFamily="2" charset="-122"/>
              </a:rPr>
              <a:t> </a:t>
            </a:r>
            <a:r>
              <a:rPr lang="zh-CN" altLang="en-US" sz="1400" dirty="0">
                <a:solidFill>
                  <a:srgbClr val="FF0000"/>
                </a:solidFill>
                <a:latin typeface="宋体" panose="02010600030101010101" pitchFamily="2" charset="-122"/>
              </a:rPr>
              <a:t>板材隔热芯材厚度为</a:t>
            </a:r>
            <a:r>
              <a:rPr lang="en-US" altLang="zh-CN" sz="1400" dirty="0">
                <a:solidFill>
                  <a:srgbClr val="FF0000"/>
                </a:solidFill>
                <a:latin typeface="宋体" panose="02010600030101010101" pitchFamily="2" charset="-122"/>
              </a:rPr>
              <a:t>50mm</a:t>
            </a:r>
            <a:r>
              <a:rPr lang="zh-CN" altLang="en-US" sz="1400" dirty="0">
                <a:solidFill>
                  <a:srgbClr val="FF0000"/>
                </a:solidFill>
                <a:latin typeface="宋体" panose="02010600030101010101" pitchFamily="2" charset="-122"/>
              </a:rPr>
              <a:t>。</a:t>
            </a:r>
          </a:p>
        </p:txBody>
      </p:sp>
      <p:sp>
        <p:nvSpPr>
          <p:cNvPr id="15" name="Rectangle 12"/>
          <p:cNvSpPr>
            <a:spLocks noChangeArrowheads="1"/>
          </p:cNvSpPr>
          <p:nvPr/>
        </p:nvSpPr>
        <p:spPr bwMode="auto">
          <a:xfrm>
            <a:off x="4443524" y="5585524"/>
            <a:ext cx="1517677" cy="431800"/>
          </a:xfrm>
          <a:prstGeom prst="rect">
            <a:avLst/>
          </a:prstGeom>
          <a:solidFill>
            <a:srgbClr val="CCFFCC"/>
          </a:solidFill>
          <a:ln w="9525">
            <a:solidFill>
              <a:schemeClr val="tx1"/>
            </a:solidFill>
            <a:miter lim="800000"/>
          </a:ln>
        </p:spPr>
        <p:txBody>
          <a:bodyPr wrap="none" anchor="ctr"/>
          <a:lstStyle/>
          <a:p>
            <a:r>
              <a:rPr lang="zh-CN" altLang="en-US" sz="1200" b="0" dirty="0"/>
              <a:t>内层钢板与外层</a:t>
            </a:r>
            <a:r>
              <a:rPr lang="zh-CN" altLang="en-US" sz="1200" b="0" dirty="0" smtClean="0"/>
              <a:t>钢板</a:t>
            </a:r>
            <a:endParaRPr lang="en-US" altLang="zh-CN" sz="1200" b="0" dirty="0" smtClean="0"/>
          </a:p>
          <a:p>
            <a:r>
              <a:rPr lang="zh-CN" altLang="en-US" sz="1200" b="0" dirty="0" smtClean="0"/>
              <a:t>完全</a:t>
            </a:r>
            <a:r>
              <a:rPr lang="zh-CN" altLang="en-US" sz="1200" b="0" dirty="0"/>
              <a:t>隔绝</a:t>
            </a:r>
          </a:p>
        </p:txBody>
      </p:sp>
      <p:sp>
        <p:nvSpPr>
          <p:cNvPr id="16" name="Line 13"/>
          <p:cNvSpPr>
            <a:spLocks noChangeShapeType="1"/>
          </p:cNvSpPr>
          <p:nvPr/>
        </p:nvSpPr>
        <p:spPr bwMode="auto">
          <a:xfrm flipH="1">
            <a:off x="4729275" y="6014154"/>
            <a:ext cx="428628" cy="1143008"/>
          </a:xfrm>
          <a:prstGeom prst="line">
            <a:avLst/>
          </a:prstGeom>
          <a:noFill/>
          <a:ln w="38100">
            <a:solidFill>
              <a:srgbClr val="00FF00"/>
            </a:solidFill>
            <a:round/>
            <a:tailEnd type="triangle" w="med" len="med"/>
          </a:ln>
        </p:spPr>
        <p:txBody>
          <a:bodyPr/>
          <a:lstStyle/>
          <a:p>
            <a:endParaRPr lang="zh-CN" altLang="en-US"/>
          </a:p>
        </p:txBody>
      </p:sp>
      <p:sp>
        <p:nvSpPr>
          <p:cNvPr id="17" name="Line 14"/>
          <p:cNvSpPr>
            <a:spLocks noChangeShapeType="1"/>
          </p:cNvSpPr>
          <p:nvPr/>
        </p:nvSpPr>
        <p:spPr bwMode="auto">
          <a:xfrm flipH="1">
            <a:off x="4872151" y="6014154"/>
            <a:ext cx="285752" cy="1357322"/>
          </a:xfrm>
          <a:prstGeom prst="line">
            <a:avLst/>
          </a:prstGeom>
          <a:noFill/>
          <a:ln w="38100">
            <a:solidFill>
              <a:srgbClr val="FFCC00"/>
            </a:solidFill>
            <a:round/>
            <a:tailEnd type="triangle" w="med" len="med"/>
          </a:ln>
        </p:spPr>
        <p:txBody>
          <a:bodyPr/>
          <a:lstStyle/>
          <a:p>
            <a:endParaRPr lang="zh-CN" altLang="en-US"/>
          </a:p>
        </p:txBody>
      </p:sp>
      <p:sp>
        <p:nvSpPr>
          <p:cNvPr id="18" name="Line 17"/>
          <p:cNvSpPr>
            <a:spLocks noChangeShapeType="1"/>
          </p:cNvSpPr>
          <p:nvPr/>
        </p:nvSpPr>
        <p:spPr bwMode="auto">
          <a:xfrm>
            <a:off x="1577167" y="4708285"/>
            <a:ext cx="755324" cy="343542"/>
          </a:xfrm>
          <a:prstGeom prst="line">
            <a:avLst/>
          </a:prstGeom>
          <a:noFill/>
          <a:ln w="38100">
            <a:solidFill>
              <a:srgbClr val="FF00FF"/>
            </a:solidFill>
            <a:round/>
            <a:tailEnd type="triangle" w="med" len="med"/>
          </a:ln>
        </p:spPr>
        <p:txBody>
          <a:bodyPr/>
          <a:lstStyle/>
          <a:p>
            <a:endParaRPr lang="zh-CN" altLang="en-US"/>
          </a:p>
        </p:txBody>
      </p:sp>
      <p:sp>
        <p:nvSpPr>
          <p:cNvPr id="19" name="Rectangle 18"/>
          <p:cNvSpPr>
            <a:spLocks noChangeArrowheads="1"/>
          </p:cNvSpPr>
          <p:nvPr/>
        </p:nvSpPr>
        <p:spPr bwMode="auto">
          <a:xfrm>
            <a:off x="1037089" y="4194572"/>
            <a:ext cx="1152525" cy="504825"/>
          </a:xfrm>
          <a:prstGeom prst="rect">
            <a:avLst/>
          </a:prstGeom>
          <a:solidFill>
            <a:srgbClr val="CCFFCC"/>
          </a:solidFill>
          <a:ln w="9525">
            <a:solidFill>
              <a:schemeClr val="tx1"/>
            </a:solidFill>
            <a:miter lim="800000"/>
          </a:ln>
        </p:spPr>
        <p:txBody>
          <a:bodyPr wrap="none" anchor="ctr"/>
          <a:lstStyle/>
          <a:p>
            <a:r>
              <a:rPr lang="zh-CN" altLang="en-US" sz="1200" b="0" dirty="0"/>
              <a:t>门板、门框：</a:t>
            </a:r>
          </a:p>
          <a:p>
            <a:r>
              <a:rPr lang="zh-CN" altLang="en-US" sz="1200" b="0" dirty="0"/>
              <a:t>采用塑框连接</a:t>
            </a:r>
          </a:p>
        </p:txBody>
      </p:sp>
      <p:sp>
        <p:nvSpPr>
          <p:cNvPr id="20" name="Line 19"/>
          <p:cNvSpPr>
            <a:spLocks noChangeShapeType="1"/>
          </p:cNvSpPr>
          <p:nvPr/>
        </p:nvSpPr>
        <p:spPr bwMode="auto">
          <a:xfrm>
            <a:off x="1546673" y="4694636"/>
            <a:ext cx="1709" cy="652063"/>
          </a:xfrm>
          <a:prstGeom prst="line">
            <a:avLst/>
          </a:prstGeom>
          <a:noFill/>
          <a:ln w="38100">
            <a:solidFill>
              <a:srgbClr val="FF00FF"/>
            </a:solidFill>
            <a:round/>
            <a:tailEnd type="triangle" w="med" len="med"/>
          </a:ln>
        </p:spPr>
        <p:txBody>
          <a:bodyPr/>
          <a:lstStyle/>
          <a:p>
            <a:endParaRPr lang="zh-CN" altLang="en-US"/>
          </a:p>
        </p:txBody>
      </p:sp>
      <p:sp>
        <p:nvSpPr>
          <p:cNvPr id="21" name="Rectangle 2"/>
          <p:cNvSpPr>
            <a:spLocks noRot="1" noChangeArrowheads="1"/>
          </p:cNvSpPr>
          <p:nvPr/>
        </p:nvSpPr>
        <p:spPr bwMode="auto">
          <a:xfrm>
            <a:off x="445275" y="1315071"/>
            <a:ext cx="6143668" cy="503237"/>
          </a:xfrm>
          <a:prstGeom prst="rect">
            <a:avLst/>
          </a:prstGeom>
          <a:noFill/>
          <a:ln w="9525">
            <a:noFill/>
            <a:miter lim="800000"/>
          </a:ln>
        </p:spPr>
        <p:txBody>
          <a:bodyPr/>
          <a:lstStyle/>
          <a:p>
            <a:pPr marL="266700" indent="-266700">
              <a:buClr>
                <a:srgbClr val="0066FF"/>
              </a:buClr>
            </a:pPr>
            <a:r>
              <a:rPr lang="en-US" altLang="zh-CN" sz="2000" dirty="0" smtClean="0">
                <a:solidFill>
                  <a:srgbClr val="3300F0"/>
                </a:solidFill>
              </a:rPr>
              <a:t>■</a:t>
            </a:r>
            <a:r>
              <a:rPr lang="zh-CN" altLang="en-US" sz="2000" b="1" dirty="0" smtClean="0">
                <a:solidFill>
                  <a:srgbClr val="3300F0"/>
                </a:solidFill>
              </a:rPr>
              <a:t>机柜的隔热设计：冷</a:t>
            </a:r>
            <a:r>
              <a:rPr lang="en-US" altLang="zh-CN" sz="2000" b="1" dirty="0" smtClean="0">
                <a:solidFill>
                  <a:srgbClr val="3300F0"/>
                </a:solidFill>
              </a:rPr>
              <a:t>(</a:t>
            </a:r>
            <a:r>
              <a:rPr lang="zh-CN" altLang="en-US" sz="2000" b="1" dirty="0" smtClean="0">
                <a:solidFill>
                  <a:srgbClr val="3300F0"/>
                </a:solidFill>
              </a:rPr>
              <a:t>热</a:t>
            </a:r>
            <a:r>
              <a:rPr lang="en-US" altLang="zh-CN" sz="2000" b="1" dirty="0" smtClean="0">
                <a:solidFill>
                  <a:srgbClr val="3300F0"/>
                </a:solidFill>
              </a:rPr>
              <a:t>)</a:t>
            </a:r>
            <a:r>
              <a:rPr lang="zh-CN" altLang="en-US" sz="2000" b="1" dirty="0" smtClean="0">
                <a:solidFill>
                  <a:srgbClr val="3300F0"/>
                </a:solidFill>
              </a:rPr>
              <a:t>桥全隔断设计</a:t>
            </a:r>
            <a:endParaRPr lang="en-US" altLang="zh-CN" sz="2000" b="1" dirty="0">
              <a:solidFill>
                <a:srgbClr val="3300F0"/>
              </a:solidFill>
            </a:endParaRPr>
          </a:p>
        </p:txBody>
      </p:sp>
      <p:sp>
        <p:nvSpPr>
          <p:cNvPr id="22" name="Rectangle 12"/>
          <p:cNvSpPr>
            <a:spLocks noChangeArrowheads="1"/>
          </p:cNvSpPr>
          <p:nvPr/>
        </p:nvSpPr>
        <p:spPr bwMode="auto">
          <a:xfrm>
            <a:off x="4935635" y="8085854"/>
            <a:ext cx="1222401" cy="357190"/>
          </a:xfrm>
          <a:prstGeom prst="rect">
            <a:avLst/>
          </a:prstGeom>
          <a:solidFill>
            <a:srgbClr val="CCFFCC"/>
          </a:solidFill>
          <a:ln w="9525">
            <a:solidFill>
              <a:schemeClr val="tx1"/>
            </a:solidFill>
            <a:miter lim="800000"/>
          </a:ln>
        </p:spPr>
        <p:txBody>
          <a:bodyPr wrap="none" anchor="ctr"/>
          <a:lstStyle/>
          <a:p>
            <a:r>
              <a:rPr lang="zh-CN" altLang="en-US" sz="1200" b="0" dirty="0" smtClean="0"/>
              <a:t>中间填充聚氨酯</a:t>
            </a:r>
            <a:endParaRPr lang="zh-CN" altLang="en-US" sz="1200" b="0" dirty="0"/>
          </a:p>
        </p:txBody>
      </p:sp>
      <p:sp>
        <p:nvSpPr>
          <p:cNvPr id="23" name="Line 14"/>
          <p:cNvSpPr>
            <a:spLocks noChangeShapeType="1"/>
          </p:cNvSpPr>
          <p:nvPr/>
        </p:nvSpPr>
        <p:spPr bwMode="auto">
          <a:xfrm flipH="1" flipV="1">
            <a:off x="5229340" y="7514351"/>
            <a:ext cx="285752" cy="571504"/>
          </a:xfrm>
          <a:prstGeom prst="line">
            <a:avLst/>
          </a:prstGeom>
          <a:noFill/>
          <a:ln w="38100">
            <a:solidFill>
              <a:schemeClr val="tx2">
                <a:lumMod val="75000"/>
              </a:schemeClr>
            </a:solidFill>
            <a:round/>
            <a:tailEnd type="triangle" w="med" len="med"/>
          </a:ln>
        </p:spPr>
        <p:txBody>
          <a:bodyPr/>
          <a:lstStyle/>
          <a:p>
            <a:endParaRPr lang="zh-CN" altLang="en-US"/>
          </a:p>
        </p:txBody>
      </p:sp>
      <p:pic>
        <p:nvPicPr>
          <p:cNvPr id="24" name="Picture 2"/>
          <p:cNvPicPr>
            <a:picLocks noChangeAspect="1" noChangeArrowheads="1"/>
          </p:cNvPicPr>
          <p:nvPr/>
        </p:nvPicPr>
        <p:blipFill>
          <a:blip r:embed="rId4" cstate="print"/>
          <a:srcRect b="13362"/>
          <a:stretch>
            <a:fillRect/>
          </a:stretch>
        </p:blipFill>
        <p:spPr bwMode="auto">
          <a:xfrm>
            <a:off x="0" y="-53900"/>
            <a:ext cx="7561263" cy="1347815"/>
          </a:xfrm>
          <a:prstGeom prst="rect">
            <a:avLst/>
          </a:prstGeom>
          <a:noFill/>
          <a:ln w="9525">
            <a:noFill/>
            <a:miter lim="800000"/>
            <a:headEnd/>
            <a:tailEnd/>
          </a:ln>
        </p:spPr>
      </p:pic>
      <p:sp>
        <p:nvSpPr>
          <p:cNvPr id="32" name="矩形 31"/>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33" name="矩形 32"/>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35" name="灯片编号占位符 11"/>
          <p:cNvSpPr>
            <a:spLocks noGrp="1"/>
          </p:cNvSpPr>
          <p:nvPr>
            <p:ph type="sldNum" sz="quarter" idx="12"/>
          </p:nvPr>
        </p:nvSpPr>
        <p:spPr>
          <a:xfrm>
            <a:off x="6228903" y="9739188"/>
            <a:ext cx="504056" cy="569324"/>
          </a:xfrm>
        </p:spPr>
        <p:txBody>
          <a:bodyPr/>
          <a:lstStyle/>
          <a:p>
            <a:fld id="{C745B715-9656-4E20-BF9D-86BFE4607092}" type="slidenum">
              <a:rPr lang="zh-CN" altLang="en-US" sz="1600" b="1" smtClean="0">
                <a:solidFill>
                  <a:srgbClr val="002060"/>
                </a:solidFill>
              </a:rPr>
              <a:t>7</a:t>
            </a:fld>
            <a:endParaRPr lang="zh-CN" altLang="en-US" sz="1600" b="1"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ChangeArrowheads="1"/>
          </p:cNvSpPr>
          <p:nvPr/>
        </p:nvSpPr>
        <p:spPr bwMode="auto">
          <a:xfrm>
            <a:off x="886065" y="1626019"/>
            <a:ext cx="3182598" cy="369332"/>
          </a:xfrm>
          <a:prstGeom prst="rect">
            <a:avLst/>
          </a:prstGeom>
          <a:solidFill>
            <a:srgbClr val="00FFFF"/>
          </a:solidFill>
          <a:ln w="9525">
            <a:solidFill>
              <a:srgbClr val="3366FF"/>
            </a:solidFill>
            <a:miter lim="800000"/>
          </a:ln>
        </p:spPr>
        <p:txBody>
          <a:bodyPr wrap="square">
            <a:spAutoFit/>
          </a:bodyPr>
          <a:lstStyle/>
          <a:p>
            <a:pPr algn="ctr"/>
            <a:r>
              <a:rPr lang="zh-CN" altLang="en-US" sz="1800" dirty="0"/>
              <a:t>①  柜体综合传热系数</a:t>
            </a:r>
            <a:r>
              <a:rPr lang="zh-CN" altLang="en-US" sz="1800" dirty="0" smtClean="0"/>
              <a:t>测试</a:t>
            </a:r>
            <a:endParaRPr lang="zh-CN" altLang="en-US" sz="1800" dirty="0"/>
          </a:p>
        </p:txBody>
      </p:sp>
      <p:pic>
        <p:nvPicPr>
          <p:cNvPr id="81924" name="Picture 4" descr="20140718_091637"/>
          <p:cNvPicPr>
            <a:picLocks noChangeAspect="1" noChangeArrowheads="1"/>
          </p:cNvPicPr>
          <p:nvPr/>
        </p:nvPicPr>
        <p:blipFill>
          <a:blip r:embed="rId2" cstate="print"/>
          <a:srcRect t="4715" b="12386"/>
          <a:stretch>
            <a:fillRect/>
          </a:stretch>
        </p:blipFill>
        <p:spPr bwMode="auto">
          <a:xfrm>
            <a:off x="4356695" y="1530276"/>
            <a:ext cx="2592289" cy="3528391"/>
          </a:xfrm>
          <a:prstGeom prst="rect">
            <a:avLst/>
          </a:prstGeom>
          <a:noFill/>
          <a:ln w="9525">
            <a:noFill/>
            <a:miter lim="800000"/>
            <a:headEnd/>
            <a:tailEnd/>
          </a:ln>
        </p:spPr>
      </p:pic>
      <p:sp>
        <p:nvSpPr>
          <p:cNvPr id="81925" name="Text Box 5"/>
          <p:cNvSpPr txBox="1">
            <a:spLocks noChangeArrowheads="1"/>
          </p:cNvSpPr>
          <p:nvPr/>
        </p:nvSpPr>
        <p:spPr bwMode="auto">
          <a:xfrm>
            <a:off x="756295" y="2178347"/>
            <a:ext cx="3384376" cy="1351267"/>
          </a:xfrm>
          <a:prstGeom prst="rect">
            <a:avLst/>
          </a:prstGeom>
          <a:noFill/>
          <a:ln w="9525">
            <a:noFill/>
            <a:miter lim="800000"/>
          </a:ln>
        </p:spPr>
        <p:txBody>
          <a:bodyPr wrap="square">
            <a:spAutoFit/>
          </a:bodyPr>
          <a:lstStyle/>
          <a:p>
            <a:pPr marL="88900" indent="-88900">
              <a:lnSpc>
                <a:spcPts val="2000"/>
              </a:lnSpc>
            </a:pPr>
            <a:r>
              <a:rPr lang="en-US" altLang="zh-CN" sz="1200" dirty="0" smtClean="0"/>
              <a:t>· </a:t>
            </a:r>
            <a:r>
              <a:rPr lang="zh-CN" altLang="en-US" sz="1200" dirty="0" smtClean="0"/>
              <a:t>机柜外试验柜内的温度保持在</a:t>
            </a:r>
            <a:r>
              <a:rPr lang="en-US" altLang="zh-CN" sz="1200" dirty="0" smtClean="0"/>
              <a:t>-32℃±2℃ </a:t>
            </a:r>
            <a:r>
              <a:rPr lang="zh-CN" altLang="en-US" sz="1200" dirty="0" smtClean="0"/>
              <a:t>；</a:t>
            </a:r>
          </a:p>
          <a:p>
            <a:pPr marL="88900" indent="-88900">
              <a:lnSpc>
                <a:spcPts val="2000"/>
              </a:lnSpc>
            </a:pPr>
            <a:r>
              <a:rPr lang="zh-CN" altLang="en-US" sz="1200" dirty="0" smtClean="0"/>
              <a:t> </a:t>
            </a:r>
            <a:r>
              <a:rPr lang="en-US" altLang="zh-CN" sz="1200" dirty="0" smtClean="0"/>
              <a:t>· </a:t>
            </a:r>
            <a:r>
              <a:rPr lang="zh-CN" altLang="en-US" sz="1200" dirty="0" smtClean="0"/>
              <a:t>机柜内用电热器加温至</a:t>
            </a:r>
            <a:r>
              <a:rPr lang="en-US" altLang="zh-CN" sz="1200" dirty="0" smtClean="0"/>
              <a:t>23℃ </a:t>
            </a:r>
            <a:r>
              <a:rPr lang="zh-CN" altLang="en-US" sz="1200" dirty="0" smtClean="0"/>
              <a:t>；</a:t>
            </a:r>
          </a:p>
          <a:p>
            <a:pPr marL="88900" indent="-88900">
              <a:lnSpc>
                <a:spcPts val="2000"/>
              </a:lnSpc>
            </a:pPr>
            <a:r>
              <a:rPr lang="zh-CN" altLang="en-US" sz="1200" dirty="0" smtClean="0"/>
              <a:t> </a:t>
            </a:r>
            <a:r>
              <a:rPr lang="en-US" altLang="zh-CN" sz="1200" dirty="0" smtClean="0"/>
              <a:t>· </a:t>
            </a:r>
            <a:r>
              <a:rPr lang="zh-CN" altLang="en-US" sz="1200" dirty="0" smtClean="0"/>
              <a:t>柜内外平均温差不小于</a:t>
            </a:r>
            <a:r>
              <a:rPr lang="en-US" altLang="zh-CN" sz="1200" dirty="0" smtClean="0"/>
              <a:t>55℃ </a:t>
            </a:r>
            <a:r>
              <a:rPr lang="zh-CN" altLang="en-US" sz="1200" dirty="0" smtClean="0"/>
              <a:t>；</a:t>
            </a:r>
          </a:p>
          <a:p>
            <a:pPr marL="88900" indent="-88900">
              <a:lnSpc>
                <a:spcPts val="2000"/>
              </a:lnSpc>
            </a:pPr>
            <a:r>
              <a:rPr lang="zh-CN" altLang="en-US" sz="1200" dirty="0" smtClean="0"/>
              <a:t> </a:t>
            </a:r>
            <a:r>
              <a:rPr lang="en-US" altLang="zh-CN" sz="1200" dirty="0" smtClean="0"/>
              <a:t>· </a:t>
            </a:r>
            <a:r>
              <a:rPr lang="zh-CN" altLang="en-US" sz="1200" dirty="0" smtClean="0"/>
              <a:t>每隔</a:t>
            </a:r>
            <a:r>
              <a:rPr lang="en-US" altLang="zh-CN" sz="1200" dirty="0" smtClean="0"/>
              <a:t>15</a:t>
            </a:r>
            <a:r>
              <a:rPr lang="zh-CN" altLang="en-US" sz="1200" dirty="0" smtClean="0"/>
              <a:t>分钟记录加热器的功率，记录</a:t>
            </a:r>
            <a:r>
              <a:rPr lang="en-US" altLang="zh-CN" sz="1200" dirty="0" smtClean="0"/>
              <a:t>4</a:t>
            </a:r>
            <a:r>
              <a:rPr lang="zh-CN" altLang="en-US" sz="1200" dirty="0" smtClean="0"/>
              <a:t>组数据。</a:t>
            </a:r>
          </a:p>
          <a:p>
            <a:pPr>
              <a:lnSpc>
                <a:spcPts val="2000"/>
              </a:lnSpc>
            </a:pPr>
            <a:endParaRPr lang="zh-CN" altLang="en-US" sz="1200" dirty="0"/>
          </a:p>
        </p:txBody>
      </p:sp>
      <p:sp>
        <p:nvSpPr>
          <p:cNvPr id="81926" name="Text Box 6"/>
          <p:cNvSpPr txBox="1">
            <a:spLocks noChangeArrowheads="1"/>
          </p:cNvSpPr>
          <p:nvPr/>
        </p:nvSpPr>
        <p:spPr bwMode="auto">
          <a:xfrm>
            <a:off x="828303" y="3258467"/>
            <a:ext cx="3600400" cy="1887696"/>
          </a:xfrm>
          <a:prstGeom prst="rect">
            <a:avLst/>
          </a:prstGeom>
          <a:noFill/>
          <a:ln w="9525">
            <a:noFill/>
            <a:miter lim="800000"/>
          </a:ln>
        </p:spPr>
        <p:txBody>
          <a:bodyPr wrap="square">
            <a:spAutoFit/>
          </a:bodyPr>
          <a:lstStyle/>
          <a:p>
            <a:pPr>
              <a:lnSpc>
                <a:spcPts val="2000"/>
              </a:lnSpc>
            </a:pPr>
            <a:r>
              <a:rPr lang="zh-CN" altLang="en-US" sz="1200" b="0" dirty="0">
                <a:latin typeface="宋体" panose="02010600030101010101" pitchFamily="2" charset="-122"/>
              </a:rPr>
              <a:t>按以下公式计算</a:t>
            </a:r>
            <a:r>
              <a:rPr lang="zh-CN" altLang="en-US" sz="1200" dirty="0">
                <a:latin typeface="宋体" panose="02010600030101010101" pitchFamily="2" charset="-122"/>
              </a:rPr>
              <a:t>传热系数</a:t>
            </a:r>
            <a:r>
              <a:rPr lang="en-US" altLang="zh-CN" sz="1200" dirty="0">
                <a:latin typeface="宋体" panose="02010600030101010101" pitchFamily="2" charset="-122"/>
              </a:rPr>
              <a:t>K</a:t>
            </a:r>
            <a:r>
              <a:rPr lang="zh-CN" altLang="en-US" sz="1200" dirty="0">
                <a:latin typeface="宋体" panose="02010600030101010101" pitchFamily="2" charset="-122"/>
              </a:rPr>
              <a:t>：</a:t>
            </a:r>
            <a:r>
              <a:rPr lang="en-US" altLang="zh-CN" sz="1200" dirty="0">
                <a:latin typeface="宋体" panose="02010600030101010101" pitchFamily="2" charset="-122"/>
              </a:rPr>
              <a:t>K=P/A</a:t>
            </a:r>
            <a:r>
              <a:rPr lang="zh-CN" altLang="en-US" sz="1200" dirty="0">
                <a:latin typeface="宋体" panose="02010600030101010101" pitchFamily="2" charset="-122"/>
              </a:rPr>
              <a:t>（</a:t>
            </a:r>
            <a:r>
              <a:rPr lang="en-US" altLang="zh-CN" sz="1200" dirty="0">
                <a:latin typeface="宋体" panose="02010600030101010101" pitchFamily="2" charset="-122"/>
              </a:rPr>
              <a:t>T2-T1</a:t>
            </a:r>
            <a:r>
              <a:rPr lang="zh-CN" altLang="en-US" sz="1200" dirty="0">
                <a:latin typeface="宋体" panose="02010600030101010101" pitchFamily="2" charset="-122"/>
              </a:rPr>
              <a:t>）</a:t>
            </a:r>
          </a:p>
          <a:p>
            <a:pPr>
              <a:lnSpc>
                <a:spcPts val="2000"/>
              </a:lnSpc>
            </a:pPr>
            <a:r>
              <a:rPr lang="zh-CN" altLang="en-US" sz="1200" b="0" dirty="0">
                <a:latin typeface="宋体" panose="02010600030101010101" pitchFamily="2" charset="-122"/>
              </a:rPr>
              <a:t>其中，</a:t>
            </a:r>
          </a:p>
          <a:p>
            <a:pPr>
              <a:lnSpc>
                <a:spcPts val="2000"/>
              </a:lnSpc>
            </a:pPr>
            <a:r>
              <a:rPr lang="en-US" altLang="zh-CN" sz="1200" b="0" dirty="0">
                <a:latin typeface="宋体" panose="02010600030101010101" pitchFamily="2" charset="-122"/>
              </a:rPr>
              <a:t>K -- </a:t>
            </a:r>
            <a:r>
              <a:rPr lang="zh-CN" altLang="en-US" sz="1200" b="0" dirty="0">
                <a:latin typeface="宋体" panose="02010600030101010101" pitchFamily="2" charset="-122"/>
              </a:rPr>
              <a:t>总传热系数，</a:t>
            </a:r>
            <a:r>
              <a:rPr lang="en-US" altLang="zh-CN" sz="1200" b="0" dirty="0">
                <a:latin typeface="宋体" panose="02010600030101010101" pitchFamily="2" charset="-122"/>
              </a:rPr>
              <a:t>W/</a:t>
            </a:r>
            <a:r>
              <a:rPr lang="zh-CN" altLang="en-US" sz="1200" b="0" dirty="0">
                <a:latin typeface="宋体" panose="02010600030101010101" pitchFamily="2" charset="-122"/>
              </a:rPr>
              <a:t>（</a:t>
            </a:r>
            <a:r>
              <a:rPr lang="en-US" altLang="zh-CN" sz="1200" b="0" dirty="0">
                <a:latin typeface="宋体" panose="02010600030101010101" pitchFamily="2" charset="-122"/>
              </a:rPr>
              <a:t>m2.℃</a:t>
            </a:r>
            <a:r>
              <a:rPr lang="zh-CN" altLang="en-US" sz="1200" b="0" dirty="0">
                <a:latin typeface="宋体" panose="02010600030101010101" pitchFamily="2" charset="-122"/>
              </a:rPr>
              <a:t>）；</a:t>
            </a:r>
          </a:p>
          <a:p>
            <a:pPr>
              <a:lnSpc>
                <a:spcPts val="2000"/>
              </a:lnSpc>
            </a:pPr>
            <a:r>
              <a:rPr lang="en-US" altLang="zh-CN" sz="1200" b="0" dirty="0">
                <a:latin typeface="宋体" panose="02010600030101010101" pitchFamily="2" charset="-122"/>
              </a:rPr>
              <a:t>A -- </a:t>
            </a:r>
            <a:r>
              <a:rPr lang="zh-CN" altLang="en-US" sz="1200" b="0" dirty="0">
                <a:latin typeface="宋体" panose="02010600030101010101" pitchFamily="2" charset="-122"/>
              </a:rPr>
              <a:t>标准化机柜内表面名义总面积，</a:t>
            </a:r>
            <a:r>
              <a:rPr lang="en-US" altLang="zh-CN" sz="1200" b="0" dirty="0">
                <a:latin typeface="宋体" panose="02010600030101010101" pitchFamily="2" charset="-122"/>
              </a:rPr>
              <a:t>m2</a:t>
            </a:r>
            <a:r>
              <a:rPr lang="zh-CN" altLang="en-US" sz="1200" b="0" dirty="0">
                <a:latin typeface="宋体" panose="02010600030101010101" pitchFamily="2" charset="-122"/>
              </a:rPr>
              <a:t>；</a:t>
            </a:r>
          </a:p>
          <a:p>
            <a:pPr>
              <a:lnSpc>
                <a:spcPts val="2000"/>
              </a:lnSpc>
            </a:pPr>
            <a:r>
              <a:rPr lang="en-US" altLang="zh-CN" sz="1200" b="0" dirty="0">
                <a:latin typeface="宋体" panose="02010600030101010101" pitchFamily="2" charset="-122"/>
              </a:rPr>
              <a:t>T1-- </a:t>
            </a:r>
            <a:r>
              <a:rPr lang="zh-CN" altLang="en-US" sz="1200" b="0" dirty="0">
                <a:latin typeface="宋体" panose="02010600030101010101" pitchFamily="2" charset="-122"/>
              </a:rPr>
              <a:t>标准化机柜外平均温度，℃；</a:t>
            </a:r>
          </a:p>
          <a:p>
            <a:pPr>
              <a:lnSpc>
                <a:spcPts val="2000"/>
              </a:lnSpc>
            </a:pPr>
            <a:r>
              <a:rPr lang="en-US" altLang="zh-CN" sz="1200" b="0" dirty="0">
                <a:latin typeface="宋体" panose="02010600030101010101" pitchFamily="2" charset="-122"/>
              </a:rPr>
              <a:t>T2-- </a:t>
            </a:r>
            <a:r>
              <a:rPr lang="zh-CN" altLang="en-US" sz="1200" b="0" dirty="0">
                <a:latin typeface="宋体" panose="02010600030101010101" pitchFamily="2" charset="-122"/>
              </a:rPr>
              <a:t>标准化机柜内平均温度，℃；</a:t>
            </a:r>
          </a:p>
          <a:p>
            <a:pPr>
              <a:lnSpc>
                <a:spcPts val="2000"/>
              </a:lnSpc>
            </a:pPr>
            <a:r>
              <a:rPr lang="en-US" altLang="zh-CN" sz="1200" b="0" dirty="0">
                <a:latin typeface="宋体" panose="02010600030101010101" pitchFamily="2" charset="-122"/>
              </a:rPr>
              <a:t>P -- </a:t>
            </a:r>
            <a:r>
              <a:rPr lang="zh-CN" altLang="en-US" sz="1200" b="0" dirty="0">
                <a:latin typeface="宋体" panose="02010600030101010101" pitchFamily="2" charset="-122"/>
              </a:rPr>
              <a:t>平均总功耗，</a:t>
            </a:r>
            <a:r>
              <a:rPr lang="en-US" altLang="zh-CN" sz="1200" b="0" dirty="0">
                <a:latin typeface="宋体" panose="02010600030101010101" pitchFamily="2" charset="-122"/>
              </a:rPr>
              <a:t>W</a:t>
            </a:r>
            <a:r>
              <a:rPr lang="zh-CN" altLang="en-US" sz="1200" b="0" dirty="0">
                <a:latin typeface="宋体" panose="02010600030101010101" pitchFamily="2" charset="-122"/>
              </a:rPr>
              <a:t>。</a:t>
            </a:r>
          </a:p>
        </p:txBody>
      </p:sp>
      <p:pic>
        <p:nvPicPr>
          <p:cNvPr id="7" name="Picture 2"/>
          <p:cNvPicPr>
            <a:picLocks noChangeAspect="1" noChangeArrowheads="1"/>
          </p:cNvPicPr>
          <p:nvPr/>
        </p:nvPicPr>
        <p:blipFill>
          <a:blip r:embed="rId3" cstate="print"/>
          <a:srcRect l="37885" t="24414" r="35761" b="11132"/>
          <a:stretch>
            <a:fillRect/>
          </a:stretch>
        </p:blipFill>
        <p:spPr bwMode="auto">
          <a:xfrm>
            <a:off x="684288" y="5349079"/>
            <a:ext cx="2304256" cy="3560750"/>
          </a:xfrm>
          <a:prstGeom prst="rect">
            <a:avLst/>
          </a:prstGeom>
          <a:noFill/>
          <a:ln w="9525">
            <a:noFill/>
            <a:miter lim="800000"/>
            <a:headEnd/>
            <a:tailEnd/>
          </a:ln>
          <a:effectLst/>
        </p:spPr>
      </p:pic>
      <p:pic>
        <p:nvPicPr>
          <p:cNvPr id="8" name="Picture 4"/>
          <p:cNvPicPr>
            <a:picLocks noChangeAspect="1" noChangeArrowheads="1"/>
          </p:cNvPicPr>
          <p:nvPr/>
        </p:nvPicPr>
        <p:blipFill>
          <a:blip r:embed="rId4" cstate="print"/>
          <a:srcRect l="29100" t="23438" r="27525" b="15038"/>
          <a:stretch>
            <a:fillRect/>
          </a:stretch>
        </p:blipFill>
        <p:spPr bwMode="auto">
          <a:xfrm>
            <a:off x="3132559" y="5346699"/>
            <a:ext cx="3744416" cy="3600401"/>
          </a:xfrm>
          <a:prstGeom prst="rect">
            <a:avLst/>
          </a:prstGeom>
          <a:noFill/>
          <a:ln w="9525">
            <a:noFill/>
            <a:miter lim="800000"/>
            <a:headEnd/>
            <a:tailEnd/>
          </a:ln>
          <a:effectLst/>
        </p:spPr>
      </p:pic>
      <p:sp>
        <p:nvSpPr>
          <p:cNvPr id="9" name="圆角矩形 8"/>
          <p:cNvSpPr/>
          <p:nvPr/>
        </p:nvSpPr>
        <p:spPr bwMode="auto">
          <a:xfrm>
            <a:off x="5652839" y="6487460"/>
            <a:ext cx="576064" cy="227392"/>
          </a:xfrm>
          <a:prstGeom prst="roundRect">
            <a:avLst/>
          </a:prstGeom>
          <a:noFill/>
          <a:ln w="57150" cap="flat" cmpd="sng" algn="ctr">
            <a:solidFill>
              <a:srgbClr val="22E635"/>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600" b="0" i="0" u="none" strike="noStrike" cap="none" normalizeH="0" baseline="0" smtClean="0">
              <a:ln>
                <a:noFill/>
              </a:ln>
              <a:solidFill>
                <a:schemeClr val="tx1"/>
              </a:solidFill>
              <a:effectLst/>
              <a:latin typeface="Arial" panose="020B0604020202020204" pitchFamily="34" charset="0"/>
            </a:endParaRPr>
          </a:p>
        </p:txBody>
      </p:sp>
      <p:sp>
        <p:nvSpPr>
          <p:cNvPr id="10" name="TextBox 9"/>
          <p:cNvSpPr txBox="1"/>
          <p:nvPr/>
        </p:nvSpPr>
        <p:spPr>
          <a:xfrm>
            <a:off x="1116336" y="9091116"/>
            <a:ext cx="5616623" cy="625171"/>
          </a:xfrm>
          <a:prstGeom prst="rect">
            <a:avLst/>
          </a:prstGeom>
          <a:solidFill>
            <a:srgbClr val="FFFF00"/>
          </a:solidFill>
        </p:spPr>
        <p:txBody>
          <a:bodyPr wrap="square" rtlCol="0">
            <a:spAutoFit/>
          </a:bodyPr>
          <a:lstStyle/>
          <a:p>
            <a:pPr algn="ctr">
              <a:lnSpc>
                <a:spcPct val="130000"/>
              </a:lnSpc>
              <a:buFont typeface="Wingdings" panose="05000000000000000000" pitchFamily="2" charset="2"/>
              <a:buChar char="n"/>
            </a:pPr>
            <a:r>
              <a:rPr lang="zh-CN" altLang="en-US" sz="1400" b="1" dirty="0" smtClean="0">
                <a:latin typeface="黑体" panose="02010609060101010101" pitchFamily="2" charset="-122"/>
                <a:ea typeface="黑体" panose="02010609060101010101" pitchFamily="2" charset="-122"/>
              </a:rPr>
              <a:t> 综合传热系数：金华中兴机柜为</a:t>
            </a:r>
            <a:r>
              <a:rPr lang="en-US" altLang="zh-CN" sz="1400" b="1" dirty="0" smtClean="0">
                <a:latin typeface="黑体" panose="02010609060101010101" pitchFamily="2" charset="-122"/>
                <a:ea typeface="黑体" panose="02010609060101010101" pitchFamily="2" charset="-122"/>
              </a:rPr>
              <a:t>0.78W/</a:t>
            </a:r>
            <a:r>
              <a:rPr lang="zh-CN" altLang="en-US" sz="1400" b="1" dirty="0" smtClean="0">
                <a:latin typeface="黑体" panose="02010609060101010101" pitchFamily="2" charset="-122"/>
                <a:ea typeface="黑体" panose="02010609060101010101" pitchFamily="2" charset="-122"/>
              </a:rPr>
              <a:t>（㎡ ▪ </a:t>
            </a:r>
            <a:r>
              <a:rPr lang="en-US" altLang="zh-CN" sz="1400" b="1" dirty="0" smtClean="0">
                <a:latin typeface="黑体" panose="02010609060101010101" pitchFamily="2" charset="-122"/>
                <a:ea typeface="黑体" panose="02010609060101010101" pitchFamily="2" charset="-122"/>
              </a:rPr>
              <a:t>K</a:t>
            </a:r>
            <a:r>
              <a:rPr lang="zh-CN" altLang="en-US" sz="1400" b="1" dirty="0" smtClean="0">
                <a:latin typeface="黑体" panose="02010609060101010101" pitchFamily="2" charset="-122"/>
                <a:ea typeface="黑体" panose="02010609060101010101" pitchFamily="2" charset="-122"/>
              </a:rPr>
              <a:t>），</a:t>
            </a:r>
            <a:endParaRPr lang="en-US" altLang="zh-CN" sz="1400" b="1" dirty="0" smtClean="0">
              <a:latin typeface="黑体" panose="02010609060101010101" pitchFamily="2" charset="-122"/>
              <a:ea typeface="黑体" panose="02010609060101010101" pitchFamily="2" charset="-122"/>
            </a:endParaRPr>
          </a:p>
          <a:p>
            <a:pPr algn="ctr">
              <a:lnSpc>
                <a:spcPct val="130000"/>
              </a:lnSpc>
            </a:pPr>
            <a:r>
              <a:rPr lang="zh-CN" altLang="en-US" sz="1400" b="1" dirty="0" smtClean="0">
                <a:latin typeface="黑体" panose="02010609060101010101" pitchFamily="2" charset="-122"/>
                <a:ea typeface="黑体" panose="02010609060101010101" pitchFamily="2" charset="-122"/>
              </a:rPr>
              <a:t>仅为同类机柜的</a:t>
            </a:r>
            <a:r>
              <a:rPr lang="en-US" altLang="zh-CN" sz="1400" b="1" dirty="0" smtClean="0">
                <a:latin typeface="黑体" panose="02010609060101010101" pitchFamily="2" charset="-122"/>
                <a:ea typeface="黑体" panose="02010609060101010101" pitchFamily="2" charset="-122"/>
              </a:rPr>
              <a:t>1/3 </a:t>
            </a:r>
            <a:r>
              <a:rPr lang="zh-CN" altLang="en-US" sz="1400" b="1" dirty="0" smtClean="0">
                <a:latin typeface="黑体" panose="02010609060101010101" pitchFamily="2" charset="-122"/>
                <a:ea typeface="黑体" panose="02010609060101010101" pitchFamily="2" charset="-122"/>
              </a:rPr>
              <a:t>。</a:t>
            </a:r>
            <a:endParaRPr lang="en-US" altLang="zh-CN" sz="1400" b="1" dirty="0" smtClean="0">
              <a:latin typeface="黑体" panose="02010609060101010101" pitchFamily="2" charset="-122"/>
              <a:ea typeface="黑体" panose="02010609060101010101" pitchFamily="2" charset="-122"/>
            </a:endParaRPr>
          </a:p>
        </p:txBody>
      </p:sp>
      <p:pic>
        <p:nvPicPr>
          <p:cNvPr id="11" name="Picture 2"/>
          <p:cNvPicPr>
            <a:picLocks noChangeAspect="1" noChangeArrowheads="1"/>
          </p:cNvPicPr>
          <p:nvPr/>
        </p:nvPicPr>
        <p:blipFill>
          <a:blip r:embed="rId5" cstate="print"/>
          <a:srcRect b="13362"/>
          <a:stretch>
            <a:fillRect/>
          </a:stretch>
        </p:blipFill>
        <p:spPr bwMode="auto">
          <a:xfrm>
            <a:off x="0" y="-53900"/>
            <a:ext cx="7561263" cy="1347815"/>
          </a:xfrm>
          <a:prstGeom prst="rect">
            <a:avLst/>
          </a:prstGeom>
          <a:noFill/>
          <a:ln w="9525">
            <a:noFill/>
            <a:miter lim="800000"/>
            <a:headEnd/>
            <a:tailEnd/>
          </a:ln>
        </p:spPr>
      </p:pic>
      <p:sp>
        <p:nvSpPr>
          <p:cNvPr id="15" name="矩形 14"/>
          <p:cNvSpPr/>
          <p:nvPr/>
        </p:nvSpPr>
        <p:spPr>
          <a:xfrm>
            <a:off x="-1" y="9955212"/>
            <a:ext cx="6300912"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6" name="矩形 15"/>
          <p:cNvSpPr/>
          <p:nvPr/>
        </p:nvSpPr>
        <p:spPr>
          <a:xfrm>
            <a:off x="6732959" y="9955212"/>
            <a:ext cx="864096" cy="14401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3300F0"/>
              </a:solidFill>
            </a:endParaRPr>
          </a:p>
        </p:txBody>
      </p:sp>
      <p:sp>
        <p:nvSpPr>
          <p:cNvPr id="17" name="灯片编号占位符 11"/>
          <p:cNvSpPr>
            <a:spLocks noGrp="1"/>
          </p:cNvSpPr>
          <p:nvPr>
            <p:ph type="sldNum" sz="quarter" idx="12"/>
          </p:nvPr>
        </p:nvSpPr>
        <p:spPr>
          <a:xfrm>
            <a:off x="6192997" y="9739188"/>
            <a:ext cx="539962" cy="569324"/>
          </a:xfrm>
        </p:spPr>
        <p:txBody>
          <a:bodyPr/>
          <a:lstStyle/>
          <a:p>
            <a:fld id="{C745B715-9656-4E20-BF9D-86BFE4607092}" type="slidenum">
              <a:rPr lang="zh-CN" altLang="en-US" sz="1600" b="1" smtClean="0">
                <a:solidFill>
                  <a:srgbClr val="002060"/>
                </a:solidFill>
              </a:rPr>
              <a:t>8</a:t>
            </a:fld>
            <a:endParaRPr lang="zh-CN" altLang="en-US" sz="1600" b="1" dirty="0">
              <a:solidFill>
                <a:srgbClr val="00206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945</Words>
  <Application>Microsoft Office PowerPoint</Application>
  <PresentationFormat>自定义</PresentationFormat>
  <Paragraphs>145</Paragraphs>
  <Slides>17</Slides>
  <Notes>1</Notes>
  <HiddenSlides>0</HiddenSlides>
  <MMClips>0</MMClips>
  <ScaleCrop>false</ScaleCrop>
  <HeadingPairs>
    <vt:vector size="4" baseType="variant">
      <vt:variant>
        <vt:lpstr>主题</vt:lpstr>
      </vt:variant>
      <vt:variant>
        <vt:i4>1</vt:i4>
      </vt:variant>
      <vt:variant>
        <vt:lpstr>幻灯片标题</vt:lpstr>
      </vt:variant>
      <vt:variant>
        <vt:i4>17</vt:i4>
      </vt:variant>
    </vt:vector>
  </HeadingPairs>
  <TitlesOfParts>
    <vt:vector size="18"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AutoBVT</cp:lastModifiedBy>
  <cp:revision>49</cp:revision>
  <dcterms:created xsi:type="dcterms:W3CDTF">2019-06-24T04:04:00Z</dcterms:created>
  <dcterms:modified xsi:type="dcterms:W3CDTF">2023-05-09T03:48:07Z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2052-11.1.0.8806</vt:lpwstr>
  </property>
</Properties>
</file>